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4" r:id="rId2"/>
  </p:sldMasterIdLst>
  <p:notesMasterIdLst>
    <p:notesMasterId r:id="rId24"/>
  </p:notesMasterIdLst>
  <p:sldIdLst>
    <p:sldId id="256" r:id="rId3"/>
    <p:sldId id="257" r:id="rId4"/>
    <p:sldId id="269" r:id="rId5"/>
    <p:sldId id="270" r:id="rId6"/>
    <p:sldId id="271" r:id="rId7"/>
    <p:sldId id="259" r:id="rId8"/>
    <p:sldId id="272" r:id="rId9"/>
    <p:sldId id="274" r:id="rId10"/>
    <p:sldId id="273" r:id="rId11"/>
    <p:sldId id="260" r:id="rId12"/>
    <p:sldId id="268" r:id="rId13"/>
    <p:sldId id="275" r:id="rId14"/>
    <p:sldId id="276" r:id="rId15"/>
    <p:sldId id="263" r:id="rId16"/>
    <p:sldId id="264" r:id="rId17"/>
    <p:sldId id="277" r:id="rId18"/>
    <p:sldId id="278" r:id="rId19"/>
    <p:sldId id="261" r:id="rId20"/>
    <p:sldId id="262" r:id="rId21"/>
    <p:sldId id="265" r:id="rId22"/>
    <p:sldId id="266"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BE9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422"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5A6EDCA-8A3B-45C5-96A6-1E1E4F9846F4}" type="datetimeFigureOut">
              <a:rPr lang="ru-RU" smtClean="0"/>
              <a:t>пн 11.09.23</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79222E8-1325-4124-A0D8-0191B2C35FEA}" type="slidenum">
              <a:rPr lang="ru-RU" smtClean="0"/>
              <a:t>‹#›</a:t>
            </a:fld>
            <a:endParaRPr lang="ru-RU"/>
          </a:p>
        </p:txBody>
      </p:sp>
    </p:spTree>
    <p:extLst>
      <p:ext uri="{BB962C8B-B14F-4D97-AF65-F5344CB8AC3E}">
        <p14:creationId xmlns:p14="http://schemas.microsoft.com/office/powerpoint/2010/main" val="12531230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479222E8-1325-4124-A0D8-0191B2C35FEA}" type="slidenum">
              <a:rPr lang="ru-RU" smtClean="0"/>
              <a:t>8</a:t>
            </a:fld>
            <a:endParaRPr lang="ru-RU"/>
          </a:p>
        </p:txBody>
      </p:sp>
    </p:spTree>
    <p:extLst>
      <p:ext uri="{BB962C8B-B14F-4D97-AF65-F5344CB8AC3E}">
        <p14:creationId xmlns:p14="http://schemas.microsoft.com/office/powerpoint/2010/main" val="29772446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F8ADB8CA-2E31-4077-88FE-FC8B74B4B063}" type="datetimeFigureOut">
              <a:rPr lang="ru-RU" smtClean="0"/>
              <a:t>пн 11.09.23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C0A84D-EB41-40F9-8544-509A7E3ABE47}"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F8ADB8CA-2E31-4077-88FE-FC8B74B4B063}" type="datetimeFigureOut">
              <a:rPr lang="ru-RU" smtClean="0"/>
              <a:t>пн 11.09.23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C0A84D-EB41-40F9-8544-509A7E3ABE47}"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8ADB8CA-2E31-4077-88FE-FC8B74B4B063}" type="datetimeFigureOut">
              <a:rPr lang="ru-RU" smtClean="0"/>
              <a:t>пн 11.09.23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C0A84D-EB41-40F9-8544-509A7E3ABE47}"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F8ADB8CA-2E31-4077-88FE-FC8B74B4B063}" type="datetimeFigureOut">
              <a:rPr lang="ru-RU" smtClean="0"/>
              <a:t>пн 11.09.23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BC0A84D-EB41-40F9-8544-509A7E3ABE47}"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F8ADB8CA-2E31-4077-88FE-FC8B74B4B063}" type="datetimeFigureOut">
              <a:rPr lang="ru-RU" smtClean="0"/>
              <a:t>пн 11.09.23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BC0A84D-EB41-40F9-8544-509A7E3ABE47}"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F8ADB8CA-2E31-4077-88FE-FC8B74B4B063}" type="datetimeFigureOut">
              <a:rPr lang="ru-RU" smtClean="0"/>
              <a:t>пн 11.09.23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BC0A84D-EB41-40F9-8544-509A7E3ABE47}"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F8ADB8CA-2E31-4077-88FE-FC8B74B4B063}" type="datetimeFigureOut">
              <a:rPr lang="ru-RU" smtClean="0"/>
              <a:t>пн 11.09.23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BC0A84D-EB41-40F9-8544-509A7E3ABE47}"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F8ADB8CA-2E31-4077-88FE-FC8B74B4B063}" type="datetimeFigureOut">
              <a:rPr lang="ru-RU" smtClean="0"/>
              <a:t>пн 11.09.23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BC0A84D-EB41-40F9-8544-509A7E3ABE47}"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8ADB8CA-2E31-4077-88FE-FC8B74B4B063}" type="datetimeFigureOut">
              <a:rPr lang="ru-RU" smtClean="0"/>
              <a:t>пн 11.09.23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BC0A84D-EB41-40F9-8544-509A7E3ABE47}"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F8ADB8CA-2E31-4077-88FE-FC8B74B4B063}" type="datetimeFigureOut">
              <a:rPr lang="ru-RU" smtClean="0"/>
              <a:t>пн 11.09.23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C0A84D-EB41-40F9-8544-509A7E3ABE47}"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F8ADB8CA-2E31-4077-88FE-FC8B74B4B063}" type="datetimeFigureOut">
              <a:rPr lang="ru-RU" smtClean="0"/>
              <a:t>пн 11.09.23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C0A84D-EB41-40F9-8544-509A7E3ABE47}"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ru-RU" smtClean="0"/>
              <a:t>Образец заголовка</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F8ADB8CA-2E31-4077-88FE-FC8B74B4B063}" type="datetimeFigureOut">
              <a:rPr lang="ru-RU" smtClean="0"/>
              <a:t>пн 11.09.23</a:t>
            </a:fld>
            <a:endParaRPr lang="ru-RU"/>
          </a:p>
        </p:txBody>
      </p:sp>
      <p:sp>
        <p:nvSpPr>
          <p:cNvPr id="5" name="Footer Placeholder 4"/>
          <p:cNvSpPr>
            <a:spLocks noGrp="1"/>
          </p:cNvSpPr>
          <p:nvPr>
            <p:ph type="ftr" sz="quarter" idx="11"/>
          </p:nvPr>
        </p:nvSpPr>
        <p:spPr>
          <a:xfrm>
            <a:off x="1174044" y="5357592"/>
            <a:ext cx="5034845" cy="365125"/>
          </a:xfrm>
        </p:spPr>
        <p:txBody>
          <a:bodyPr/>
          <a:lstStyle/>
          <a:p>
            <a:endParaRPr lang="ru-RU"/>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7BC0A84D-EB41-40F9-8544-509A7E3ABE47}" type="slidenum">
              <a:rPr lang="ru-RU" smtClean="0"/>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F8ADB8CA-2E31-4077-88FE-FC8B74B4B063}" type="datetimeFigureOut">
              <a:rPr lang="ru-RU" smtClean="0"/>
              <a:t>пн 11.09.23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C0A84D-EB41-40F9-8544-509A7E3ABE47}" type="slidenum">
              <a:rPr lang="ru-RU" smtClean="0"/>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8ADB8CA-2E31-4077-88FE-FC8B74B4B063}" type="datetimeFigureOut">
              <a:rPr lang="ru-RU" smtClean="0"/>
              <a:t>пн 11.09.23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C0A84D-EB41-40F9-8544-509A7E3ABE47}" type="slidenum">
              <a:rPr lang="ru-RU" smtClean="0"/>
              <a:t>‹#›</a:t>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F8ADB8CA-2E31-4077-88FE-FC8B74B4B063}" type="datetimeFigureOut">
              <a:rPr lang="ru-RU" smtClean="0"/>
              <a:t>пн 11.09.23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BC0A84D-EB41-40F9-8544-509A7E3ABE47}" type="slidenum">
              <a:rPr lang="ru-RU" smtClean="0"/>
              <a:t>‹#›</a:t>
            </a:fld>
            <a:endParaRPr lang="ru-RU"/>
          </a:p>
        </p:txBody>
      </p:sp>
      <p:sp>
        <p:nvSpPr>
          <p:cNvPr id="9" name="Content Placeholder 8"/>
          <p:cNvSpPr>
            <a:spLocks noGrp="1"/>
          </p:cNvSpPr>
          <p:nvPr>
            <p:ph sz="quarter" idx="13"/>
          </p:nvPr>
        </p:nvSpPr>
        <p:spPr>
          <a:xfrm>
            <a:off x="1298448" y="2121407"/>
            <a:ext cx="3200400" cy="360273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F8ADB8CA-2E31-4077-88FE-FC8B74B4B063}" type="datetimeFigureOut">
              <a:rPr lang="ru-RU" smtClean="0"/>
              <a:t>пн 11.09.23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BC0A84D-EB41-40F9-8544-509A7E3ABE47}" type="slidenum">
              <a:rPr lang="ru-RU" smtClean="0"/>
              <a:t>‹#›</a:t>
            </a:fld>
            <a:endParaRPr lang="ru-RU"/>
          </a:p>
        </p:txBody>
      </p:sp>
      <p:sp>
        <p:nvSpPr>
          <p:cNvPr id="11" name="Content Placeholder 10"/>
          <p:cNvSpPr>
            <a:spLocks noGrp="1"/>
          </p:cNvSpPr>
          <p:nvPr>
            <p:ph sz="quarter" idx="13"/>
          </p:nvPr>
        </p:nvSpPr>
        <p:spPr>
          <a:xfrm>
            <a:off x="1298448" y="2944368"/>
            <a:ext cx="3227832" cy="2779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F8ADB8CA-2E31-4077-88FE-FC8B74B4B063}" type="datetimeFigureOut">
              <a:rPr lang="ru-RU" smtClean="0"/>
              <a:t>пн 11.09.23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BC0A84D-EB41-40F9-8544-509A7E3ABE47}" type="slidenum">
              <a:rPr lang="ru-RU" smtClean="0"/>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ADB8CA-2E31-4077-88FE-FC8B74B4B063}" type="datetimeFigureOut">
              <a:rPr lang="ru-RU" smtClean="0"/>
              <a:t>пн 11.09.23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BC0A84D-EB41-40F9-8544-509A7E3ABE47}" type="slidenum">
              <a:rPr lang="ru-RU" smtClean="0"/>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ru-RU" smtClean="0"/>
              <a:t>Образец заголовка</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60000">
            <a:off x="6341698" y="5885672"/>
            <a:ext cx="1213821" cy="365125"/>
          </a:xfrm>
        </p:spPr>
        <p:txBody>
          <a:bodyPr/>
          <a:lstStyle/>
          <a:p>
            <a:fld id="{F8ADB8CA-2E31-4077-88FE-FC8B74B4B063}" type="datetimeFigureOut">
              <a:rPr lang="ru-RU" smtClean="0"/>
              <a:t>пн 11.09.23</a:t>
            </a:fld>
            <a:endParaRPr lang="ru-RU"/>
          </a:p>
        </p:txBody>
      </p:sp>
      <p:sp>
        <p:nvSpPr>
          <p:cNvPr id="6" name="Footer Placeholder 5"/>
          <p:cNvSpPr>
            <a:spLocks noGrp="1"/>
          </p:cNvSpPr>
          <p:nvPr>
            <p:ph type="ftr" sz="quarter" idx="11"/>
          </p:nvPr>
        </p:nvSpPr>
        <p:spPr>
          <a:xfrm rot="-60000">
            <a:off x="914554" y="5829261"/>
            <a:ext cx="3522607" cy="365125"/>
          </a:xfrm>
        </p:spPr>
        <p:txBody>
          <a:bodyPr/>
          <a:lstStyle/>
          <a:p>
            <a:endParaRPr lang="ru-RU"/>
          </a:p>
        </p:txBody>
      </p:sp>
      <p:sp>
        <p:nvSpPr>
          <p:cNvPr id="7" name="Slide Number Placeholder 6"/>
          <p:cNvSpPr>
            <a:spLocks noGrp="1"/>
          </p:cNvSpPr>
          <p:nvPr>
            <p:ph type="sldNum" sz="quarter" idx="12"/>
          </p:nvPr>
        </p:nvSpPr>
        <p:spPr>
          <a:xfrm rot="60000">
            <a:off x="7557313" y="5896961"/>
            <a:ext cx="554023" cy="365125"/>
          </a:xfrm>
        </p:spPr>
        <p:txBody>
          <a:bodyPr/>
          <a:lstStyle/>
          <a:p>
            <a:fld id="{7BC0A84D-EB41-40F9-8544-509A7E3ABE47}" type="slidenum">
              <a:rPr lang="ru-RU" smtClean="0"/>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60000">
            <a:off x="6345936" y="5888737"/>
            <a:ext cx="1213821" cy="365125"/>
          </a:xfrm>
        </p:spPr>
        <p:txBody>
          <a:bodyPr/>
          <a:lstStyle/>
          <a:p>
            <a:fld id="{F8ADB8CA-2E31-4077-88FE-FC8B74B4B063}" type="datetimeFigureOut">
              <a:rPr lang="ru-RU" smtClean="0"/>
              <a:t>пн 11.09.23</a:t>
            </a:fld>
            <a:endParaRPr lang="ru-RU"/>
          </a:p>
        </p:txBody>
      </p:sp>
      <p:sp>
        <p:nvSpPr>
          <p:cNvPr id="6" name="Footer Placeholder 5"/>
          <p:cNvSpPr>
            <a:spLocks noGrp="1"/>
          </p:cNvSpPr>
          <p:nvPr>
            <p:ph type="ftr" sz="quarter" idx="11"/>
          </p:nvPr>
        </p:nvSpPr>
        <p:spPr>
          <a:xfrm rot="-60000">
            <a:off x="914569" y="5831037"/>
            <a:ext cx="3319043" cy="365125"/>
          </a:xfrm>
        </p:spPr>
        <p:txBody>
          <a:bodyPr/>
          <a:lstStyle/>
          <a:p>
            <a:endParaRPr lang="ru-RU"/>
          </a:p>
        </p:txBody>
      </p:sp>
      <p:sp>
        <p:nvSpPr>
          <p:cNvPr id="7" name="Slide Number Placeholder 6"/>
          <p:cNvSpPr>
            <a:spLocks noGrp="1"/>
          </p:cNvSpPr>
          <p:nvPr>
            <p:ph type="sldNum" sz="quarter" idx="12"/>
          </p:nvPr>
        </p:nvSpPr>
        <p:spPr>
          <a:xfrm rot="60000">
            <a:off x="7562089" y="5900026"/>
            <a:ext cx="554023" cy="365125"/>
          </a:xfrm>
        </p:spPr>
        <p:txBody>
          <a:bodyPr/>
          <a:lstStyle/>
          <a:p>
            <a:fld id="{7BC0A84D-EB41-40F9-8544-509A7E3ABE47}" type="slidenum">
              <a:rPr lang="ru-RU" smtClean="0"/>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F8ADB8CA-2E31-4077-88FE-FC8B74B4B063}" type="datetimeFigureOut">
              <a:rPr lang="ru-RU" smtClean="0"/>
              <a:t>пн 11.09.23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C0A84D-EB41-40F9-8544-509A7E3ABE47}" type="slidenum">
              <a:rPr lang="ru-RU" smtClean="0"/>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F8ADB8CA-2E31-4077-88FE-FC8B74B4B063}" type="datetimeFigureOut">
              <a:rPr lang="ru-RU" smtClean="0"/>
              <a:t>пн 11.09.23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C0A84D-EB41-40F9-8544-509A7E3ABE47}"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4.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F8ADB8CA-2E31-4077-88FE-FC8B74B4B063}" type="datetimeFigureOut">
              <a:rPr lang="ru-RU" smtClean="0"/>
              <a:t>пн 11.09.23</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7BC0A84D-EB41-40F9-8544-509A7E3ABE47}" type="slidenum">
              <a:rPr lang="ru-RU" smtClean="0"/>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F8ADB8CA-2E31-4077-88FE-FC8B74B4B063}" type="datetimeFigureOut">
              <a:rPr lang="ru-RU" smtClean="0"/>
              <a:t>пн 11.09.23</a:t>
            </a:fld>
            <a:endParaRPr lang="ru-RU"/>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ru-RU"/>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7BC0A84D-EB41-40F9-8544-509A7E3ABE47}"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55576" y="620688"/>
            <a:ext cx="7772400" cy="2356172"/>
          </a:xfrm>
        </p:spPr>
        <p:txBody>
          <a:bodyPr>
            <a:normAutofit/>
          </a:bodyPr>
          <a:lstStyle/>
          <a:p>
            <a:pPr>
              <a:buClr>
                <a:srgbClr val="FF0000"/>
              </a:buClr>
            </a:pPr>
            <a:r>
              <a:rPr lang="en-US" sz="4900" b="1" dirty="0" smtClean="0">
                <a:solidFill>
                  <a:schemeClr val="tx2">
                    <a:lumMod val="60000"/>
                    <a:lumOff val="40000"/>
                  </a:schemeClr>
                </a:solidFill>
              </a:rPr>
              <a:t>1-Mavzu: </a:t>
            </a:r>
            <a:r>
              <a:rPr lang="en-US" sz="4900" b="1" dirty="0" err="1" smtClean="0">
                <a:solidFill>
                  <a:schemeClr val="tx2">
                    <a:lumMod val="60000"/>
                    <a:lumOff val="40000"/>
                  </a:schemeClr>
                </a:solidFill>
              </a:rPr>
              <a:t>Statistika</a:t>
            </a:r>
            <a:r>
              <a:rPr lang="en-US" sz="4900" b="1" dirty="0" smtClean="0">
                <a:solidFill>
                  <a:schemeClr val="tx2">
                    <a:lumMod val="60000"/>
                    <a:lumOff val="40000"/>
                  </a:schemeClr>
                </a:solidFill>
              </a:rPr>
              <a:t> </a:t>
            </a:r>
            <a:r>
              <a:rPr lang="en-US" sz="4900" b="1" dirty="0" err="1" smtClean="0">
                <a:solidFill>
                  <a:schemeClr val="tx2">
                    <a:lumMod val="60000"/>
                    <a:lumOff val="40000"/>
                  </a:schemeClr>
                </a:solidFill>
              </a:rPr>
              <a:t>fanining</a:t>
            </a:r>
            <a:r>
              <a:rPr lang="en-US" sz="4900" b="1" dirty="0" smtClean="0">
                <a:solidFill>
                  <a:schemeClr val="tx2">
                    <a:lumMod val="60000"/>
                    <a:lumOff val="40000"/>
                  </a:schemeClr>
                </a:solidFill>
              </a:rPr>
              <a:t> </a:t>
            </a:r>
            <a:r>
              <a:rPr lang="en-US" sz="4900" b="1" dirty="0" err="1" smtClean="0">
                <a:solidFill>
                  <a:schemeClr val="tx2">
                    <a:lumMod val="60000"/>
                    <a:lumOff val="40000"/>
                  </a:schemeClr>
                </a:solidFill>
              </a:rPr>
              <a:t>predmeti</a:t>
            </a:r>
            <a:r>
              <a:rPr lang="en-US" sz="4900" b="1" dirty="0" smtClean="0">
                <a:solidFill>
                  <a:schemeClr val="tx2">
                    <a:lumMod val="60000"/>
                    <a:lumOff val="40000"/>
                  </a:schemeClr>
                </a:solidFill>
              </a:rPr>
              <a:t> </a:t>
            </a:r>
            <a:r>
              <a:rPr lang="en-US" sz="4900" b="1" dirty="0" err="1" smtClean="0">
                <a:solidFill>
                  <a:schemeClr val="tx2">
                    <a:lumMod val="60000"/>
                    <a:lumOff val="40000"/>
                  </a:schemeClr>
                </a:solidFill>
              </a:rPr>
              <a:t>va</a:t>
            </a:r>
            <a:r>
              <a:rPr lang="en-US" sz="4900" b="1" dirty="0" smtClean="0">
                <a:solidFill>
                  <a:schemeClr val="tx2">
                    <a:lumMod val="60000"/>
                    <a:lumOff val="40000"/>
                  </a:schemeClr>
                </a:solidFill>
              </a:rPr>
              <a:t> </a:t>
            </a:r>
            <a:r>
              <a:rPr lang="en-US" sz="4900" b="1" dirty="0" err="1" smtClean="0">
                <a:solidFill>
                  <a:schemeClr val="tx2">
                    <a:lumMod val="60000"/>
                    <a:lumOff val="40000"/>
                  </a:schemeClr>
                </a:solidFill>
              </a:rPr>
              <a:t>uslubi</a:t>
            </a:r>
            <a:r>
              <a:rPr lang="en-US" sz="4900" b="1" dirty="0">
                <a:solidFill>
                  <a:schemeClr val="tx2">
                    <a:lumMod val="60000"/>
                    <a:lumOff val="40000"/>
                  </a:schemeClr>
                </a:solidFill>
              </a:rPr>
              <a:t/>
            </a:r>
            <a:br>
              <a:rPr lang="en-US" sz="4900" b="1" dirty="0">
                <a:solidFill>
                  <a:schemeClr val="tx2">
                    <a:lumMod val="60000"/>
                    <a:lumOff val="40000"/>
                  </a:schemeClr>
                </a:solidFill>
              </a:rPr>
            </a:br>
            <a:r>
              <a:rPr lang="en-US" sz="4900" b="1" dirty="0" err="1" smtClean="0">
                <a:solidFill>
                  <a:schemeClr val="tx2">
                    <a:lumMod val="60000"/>
                    <a:lumOff val="40000"/>
                  </a:schemeClr>
                </a:solidFill>
              </a:rPr>
              <a:t>R</a:t>
            </a:r>
            <a:r>
              <a:rPr lang="en-US" sz="4000" b="1" dirty="0" err="1" smtClean="0">
                <a:solidFill>
                  <a:schemeClr val="tx2">
                    <a:lumMod val="60000"/>
                    <a:lumOff val="40000"/>
                  </a:schemeClr>
                </a:solidFill>
              </a:rPr>
              <a:t>eja</a:t>
            </a:r>
            <a:r>
              <a:rPr lang="en-US" sz="4000" b="1" dirty="0" smtClean="0">
                <a:solidFill>
                  <a:schemeClr val="tx2">
                    <a:lumMod val="60000"/>
                    <a:lumOff val="40000"/>
                  </a:schemeClr>
                </a:solidFill>
              </a:rPr>
              <a:t>:</a:t>
            </a:r>
            <a:endParaRPr lang="ru-RU" sz="4000" b="1" dirty="0">
              <a:solidFill>
                <a:schemeClr val="tx2">
                  <a:lumMod val="60000"/>
                  <a:lumOff val="40000"/>
                </a:schemeClr>
              </a:solidFill>
            </a:endParaRPr>
          </a:p>
        </p:txBody>
      </p:sp>
      <p:sp>
        <p:nvSpPr>
          <p:cNvPr id="3" name="Подзаголовок 2"/>
          <p:cNvSpPr>
            <a:spLocks noGrp="1"/>
          </p:cNvSpPr>
          <p:nvPr>
            <p:ph type="subTitle" idx="1"/>
          </p:nvPr>
        </p:nvSpPr>
        <p:spPr>
          <a:xfrm>
            <a:off x="467544" y="3068960"/>
            <a:ext cx="8280920" cy="3168351"/>
          </a:xfrm>
        </p:spPr>
        <p:txBody>
          <a:bodyPr>
            <a:noAutofit/>
          </a:bodyPr>
          <a:lstStyle/>
          <a:p>
            <a:pPr marL="457200" lvl="0" indent="-457200" algn="l">
              <a:buClr>
                <a:srgbClr val="FF0000"/>
              </a:buClr>
              <a:buFont typeface="+mj-lt"/>
              <a:buAutoNum type="arabicPeriod"/>
            </a:pPr>
            <a:r>
              <a:rPr lang="uz-Cyrl-UZ" sz="2800" dirty="0">
                <a:solidFill>
                  <a:srgbClr val="002060"/>
                </a:solidFill>
              </a:rPr>
              <a:t>Statistikaning paydo bo’lish tarixi va rivojlanish </a:t>
            </a:r>
            <a:r>
              <a:rPr lang="uz-Cyrl-UZ" sz="2800" dirty="0" smtClean="0">
                <a:solidFill>
                  <a:srgbClr val="002060"/>
                </a:solidFill>
              </a:rPr>
              <a:t>bosqichlari</a:t>
            </a:r>
            <a:r>
              <a:rPr lang="en-US" sz="2800" dirty="0" smtClean="0">
                <a:solidFill>
                  <a:srgbClr val="002060"/>
                </a:solidFill>
              </a:rPr>
              <a:t>.</a:t>
            </a:r>
            <a:endParaRPr lang="ru-RU" sz="2800" dirty="0">
              <a:solidFill>
                <a:srgbClr val="002060"/>
              </a:solidFill>
            </a:endParaRPr>
          </a:p>
          <a:p>
            <a:pPr marL="457200" lvl="0" indent="-457200" algn="l">
              <a:buClr>
                <a:srgbClr val="FF0000"/>
              </a:buClr>
              <a:buFont typeface="+mj-lt"/>
              <a:buAutoNum type="arabicPeriod"/>
            </a:pPr>
            <a:r>
              <a:rPr lang="uz-Latn-UZ" sz="2800" dirty="0">
                <a:solidFill>
                  <a:srgbClr val="002060"/>
                </a:solidFill>
              </a:rPr>
              <a:t>Statistika predmeti, </a:t>
            </a:r>
            <a:r>
              <a:rPr lang="en-US" sz="2800" dirty="0" err="1">
                <a:solidFill>
                  <a:srgbClr val="002060"/>
                </a:solidFill>
              </a:rPr>
              <a:t>ob’ekti</a:t>
            </a:r>
            <a:r>
              <a:rPr lang="en-US" sz="2800" dirty="0">
                <a:solidFill>
                  <a:srgbClr val="002060"/>
                </a:solidFill>
              </a:rPr>
              <a:t> </a:t>
            </a:r>
            <a:r>
              <a:rPr lang="en-US" sz="2800" dirty="0" err="1">
                <a:solidFill>
                  <a:srgbClr val="002060"/>
                </a:solidFill>
              </a:rPr>
              <a:t>va</a:t>
            </a:r>
            <a:r>
              <a:rPr lang="en-US" sz="2800" dirty="0">
                <a:solidFill>
                  <a:srgbClr val="002060"/>
                </a:solidFill>
              </a:rPr>
              <a:t> </a:t>
            </a:r>
            <a:r>
              <a:rPr lang="en-US" sz="2800" dirty="0" err="1" smtClean="0">
                <a:solidFill>
                  <a:srgbClr val="002060"/>
                </a:solidFill>
              </a:rPr>
              <a:t>vazifalari</a:t>
            </a:r>
            <a:r>
              <a:rPr lang="en-US" sz="2800" dirty="0" smtClean="0">
                <a:solidFill>
                  <a:srgbClr val="002060"/>
                </a:solidFill>
              </a:rPr>
              <a:t>.</a:t>
            </a:r>
            <a:endParaRPr lang="ru-RU" sz="2800" dirty="0">
              <a:solidFill>
                <a:srgbClr val="002060"/>
              </a:solidFill>
            </a:endParaRPr>
          </a:p>
          <a:p>
            <a:pPr marL="457200" lvl="0" indent="-457200" algn="l">
              <a:buClr>
                <a:srgbClr val="FF0000"/>
              </a:buClr>
              <a:buFont typeface="+mj-lt"/>
              <a:buAutoNum type="arabicPeriod"/>
            </a:pPr>
            <a:r>
              <a:rPr lang="uz-Latn-UZ" sz="2800" dirty="0">
                <a:solidFill>
                  <a:srgbClr val="002060"/>
                </a:solidFill>
              </a:rPr>
              <a:t>Statistika </a:t>
            </a:r>
            <a:r>
              <a:rPr lang="uz-Latn-UZ" sz="2800" dirty="0" smtClean="0">
                <a:solidFill>
                  <a:srgbClr val="002060"/>
                </a:solidFill>
              </a:rPr>
              <a:t>uslubiyati</a:t>
            </a:r>
            <a:r>
              <a:rPr lang="uz-Cyrl-UZ" sz="2800" dirty="0" smtClean="0">
                <a:solidFill>
                  <a:srgbClr val="002060"/>
                </a:solidFill>
              </a:rPr>
              <a:t>.</a:t>
            </a:r>
            <a:endParaRPr lang="ru-RU" sz="2800" dirty="0">
              <a:solidFill>
                <a:srgbClr val="002060"/>
              </a:solidFill>
            </a:endParaRPr>
          </a:p>
          <a:p>
            <a:pPr marL="457200" lvl="0" indent="-457200" algn="l">
              <a:buClr>
                <a:srgbClr val="FF0000"/>
              </a:buClr>
              <a:buFont typeface="+mj-lt"/>
              <a:buAutoNum type="arabicPeriod"/>
            </a:pPr>
            <a:r>
              <a:rPr lang="en-US" sz="2800" dirty="0" err="1">
                <a:solidFill>
                  <a:srgbClr val="002060"/>
                </a:solidFill>
              </a:rPr>
              <a:t>Statistika</a:t>
            </a:r>
            <a:r>
              <a:rPr lang="en-US" sz="2800" dirty="0">
                <a:solidFill>
                  <a:srgbClr val="002060"/>
                </a:solidFill>
              </a:rPr>
              <a:t> </a:t>
            </a:r>
            <a:r>
              <a:rPr lang="en-US" sz="2800" dirty="0" err="1">
                <a:solidFill>
                  <a:srgbClr val="002060"/>
                </a:solidFill>
              </a:rPr>
              <a:t>faning</a:t>
            </a:r>
            <a:r>
              <a:rPr lang="en-US" sz="2800" dirty="0">
                <a:solidFill>
                  <a:srgbClr val="002060"/>
                </a:solidFill>
              </a:rPr>
              <a:t> </a:t>
            </a:r>
            <a:r>
              <a:rPr lang="en-US" sz="2800" dirty="0" err="1" smtClean="0">
                <a:solidFill>
                  <a:srgbClr val="002060"/>
                </a:solidFill>
              </a:rPr>
              <a:t>tarmoqlari</a:t>
            </a:r>
            <a:r>
              <a:rPr lang="en-US" sz="2800" dirty="0" smtClean="0">
                <a:solidFill>
                  <a:srgbClr val="002060"/>
                </a:solidFill>
              </a:rPr>
              <a:t> </a:t>
            </a:r>
            <a:r>
              <a:rPr lang="en-US" sz="2800" dirty="0" err="1">
                <a:solidFill>
                  <a:srgbClr val="002060"/>
                </a:solidFill>
              </a:rPr>
              <a:t>va</a:t>
            </a:r>
            <a:r>
              <a:rPr lang="en-US" sz="2800" dirty="0">
                <a:solidFill>
                  <a:srgbClr val="002060"/>
                </a:solidFill>
              </a:rPr>
              <a:t> </a:t>
            </a:r>
            <a:r>
              <a:rPr lang="en-US" sz="2800" dirty="0" err="1" smtClean="0">
                <a:solidFill>
                  <a:srgbClr val="002060"/>
                </a:solidFill>
              </a:rPr>
              <a:t>boshqa</a:t>
            </a:r>
            <a:r>
              <a:rPr lang="en-US" sz="2800" dirty="0" smtClean="0">
                <a:solidFill>
                  <a:srgbClr val="002060"/>
                </a:solidFill>
              </a:rPr>
              <a:t> </a:t>
            </a:r>
            <a:r>
              <a:rPr lang="en-US" sz="2800" dirty="0" err="1">
                <a:solidFill>
                  <a:srgbClr val="002060"/>
                </a:solidFill>
              </a:rPr>
              <a:t>fanlar</a:t>
            </a:r>
            <a:r>
              <a:rPr lang="en-US" sz="2800" dirty="0">
                <a:solidFill>
                  <a:srgbClr val="002060"/>
                </a:solidFill>
              </a:rPr>
              <a:t> </a:t>
            </a:r>
            <a:r>
              <a:rPr lang="en-US" sz="2800" dirty="0" err="1">
                <a:solidFill>
                  <a:srgbClr val="002060"/>
                </a:solidFill>
              </a:rPr>
              <a:t>bilan</a:t>
            </a:r>
            <a:r>
              <a:rPr lang="en-US" sz="2800" dirty="0">
                <a:solidFill>
                  <a:srgbClr val="002060"/>
                </a:solidFill>
              </a:rPr>
              <a:t> </a:t>
            </a:r>
            <a:r>
              <a:rPr lang="en-US" sz="2800" dirty="0" err="1" smtClean="0">
                <a:solidFill>
                  <a:srgbClr val="002060"/>
                </a:solidFill>
              </a:rPr>
              <a:t>aloqadorligi</a:t>
            </a:r>
            <a:r>
              <a:rPr lang="uz-Cyrl-UZ" sz="2800" dirty="0" smtClean="0">
                <a:solidFill>
                  <a:srgbClr val="002060"/>
                </a:solidFill>
              </a:rPr>
              <a:t>.</a:t>
            </a:r>
            <a:endParaRPr lang="ru-RU" sz="2800" dirty="0">
              <a:solidFill>
                <a:srgbClr val="002060"/>
              </a:solidFill>
            </a:endParaRPr>
          </a:p>
          <a:p>
            <a:pPr marL="457200" indent="-457200" algn="l">
              <a:buClr>
                <a:srgbClr val="FF0000"/>
              </a:buClr>
              <a:buFont typeface="+mj-lt"/>
              <a:buAutoNum type="arabicPeriod"/>
            </a:pPr>
            <a:endParaRPr lang="ru-RU" sz="2400" dirty="0">
              <a:solidFill>
                <a:srgbClr val="002060"/>
              </a:solidFill>
            </a:endParaRPr>
          </a:p>
        </p:txBody>
      </p:sp>
    </p:spTree>
    <p:extLst>
      <p:ext uri="{BB962C8B-B14F-4D97-AF65-F5344CB8AC3E}">
        <p14:creationId xmlns:p14="http://schemas.microsoft.com/office/powerpoint/2010/main" val="7388742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53938520"/>
              </p:ext>
            </p:extLst>
          </p:nvPr>
        </p:nvGraphicFramePr>
        <p:xfrm>
          <a:off x="2051720" y="980728"/>
          <a:ext cx="4896544" cy="1463040"/>
        </p:xfrm>
        <a:graphic>
          <a:graphicData uri="http://schemas.openxmlformats.org/drawingml/2006/table">
            <a:tbl>
              <a:tblPr>
                <a:tableStyleId>{5C22544A-7EE6-4342-B048-85BDC9FD1C3A}</a:tableStyleId>
              </a:tblPr>
              <a:tblGrid>
                <a:gridCol w="4896544">
                  <a:extLst>
                    <a:ext uri="{9D8B030D-6E8A-4147-A177-3AD203B41FA5}">
                      <a16:colId xmlns:a16="http://schemas.microsoft.com/office/drawing/2014/main" val="20000"/>
                    </a:ext>
                  </a:extLst>
                </a:gridCol>
              </a:tblGrid>
              <a:tr h="1296144">
                <a:tc>
                  <a:txBody>
                    <a:bodyPr/>
                    <a:lstStyle/>
                    <a:p>
                      <a:pPr indent="270510" algn="just">
                        <a:spcAft>
                          <a:spcPts val="0"/>
                        </a:spcAft>
                      </a:pPr>
                      <a:r>
                        <a:rPr lang="uz-Latn-UZ" sz="2400" b="1" dirty="0">
                          <a:solidFill>
                            <a:srgbClr val="002060"/>
                          </a:solidFill>
                          <a:effectLst/>
                        </a:rPr>
                        <a:t>Statistika lotincha “status” - ahvol, holat so‘zi bilan italyancha “state” - davlat so‘zidan kelib chiqib, davlat ahvoli haqidagi fan.</a:t>
                      </a:r>
                      <a:endParaRPr lang="ru-RU" sz="2400" b="1" dirty="0">
                        <a:solidFill>
                          <a:srgbClr val="002060"/>
                        </a:solidFill>
                        <a:effectLst/>
                        <a:latin typeface="Times New Roman"/>
                        <a:ea typeface="Times New Roman"/>
                      </a:endParaRPr>
                    </a:p>
                  </a:txBody>
                  <a:tcPr marL="114300" marR="114300" marT="0" marB="0">
                    <a:solidFill>
                      <a:schemeClr val="accent4">
                        <a:lumMod val="20000"/>
                        <a:lumOff val="80000"/>
                      </a:schemeClr>
                    </a:solidFill>
                  </a:tcPr>
                </a:tc>
                <a:extLst>
                  <a:ext uri="{0D108BD9-81ED-4DB2-BD59-A6C34878D82A}">
                    <a16:rowId xmlns:a16="http://schemas.microsoft.com/office/drawing/2014/main" val="10000"/>
                  </a:ext>
                </a:extLst>
              </a:tr>
            </a:tbl>
          </a:graphicData>
        </a:graphic>
      </p:graphicFrame>
      <p:sp>
        <p:nvSpPr>
          <p:cNvPr id="6" name="Прямоугольник 5"/>
          <p:cNvSpPr/>
          <p:nvPr/>
        </p:nvSpPr>
        <p:spPr>
          <a:xfrm>
            <a:off x="827584" y="3861048"/>
            <a:ext cx="7344816" cy="2677656"/>
          </a:xfrm>
          <a:prstGeom prst="rect">
            <a:avLst/>
          </a:prstGeom>
          <a:solidFill>
            <a:srgbClr val="FFFF00"/>
          </a:solidFill>
        </p:spPr>
        <p:txBody>
          <a:bodyPr wrap="square">
            <a:spAutoFit/>
          </a:bodyPr>
          <a:lstStyle/>
          <a:p>
            <a:pPr algn="just"/>
            <a:r>
              <a:rPr lang="en-US" sz="2400" b="1" dirty="0" smtClean="0">
                <a:solidFill>
                  <a:srgbClr val="002060"/>
                </a:solidFill>
              </a:rPr>
              <a:t>     </a:t>
            </a:r>
            <a:r>
              <a:rPr lang="uz-Latn-UZ" sz="2400" b="1" dirty="0" smtClean="0">
                <a:solidFill>
                  <a:srgbClr val="002060"/>
                </a:solidFill>
              </a:rPr>
              <a:t>Etimologiya</a:t>
            </a:r>
            <a:r>
              <a:rPr lang="uz-Latn-UZ" sz="2400" b="1" dirty="0">
                <a:solidFill>
                  <a:srgbClr val="002060"/>
                </a:solidFill>
              </a:rPr>
              <a:t>, ya’ni so‘zlarni kelib chiqishi jihatidan bu atama bevosita qandaydir bitta klassik - grekcha yoki lotincha ildizga ega emas. </a:t>
            </a:r>
            <a:endParaRPr lang="en-US" sz="2400" b="1" dirty="0" smtClean="0">
              <a:solidFill>
                <a:srgbClr val="002060"/>
              </a:solidFill>
            </a:endParaRPr>
          </a:p>
          <a:p>
            <a:pPr algn="just"/>
            <a:r>
              <a:rPr lang="en-US" sz="2400" b="1" dirty="0">
                <a:solidFill>
                  <a:srgbClr val="002060"/>
                </a:solidFill>
              </a:rPr>
              <a:t> </a:t>
            </a:r>
            <a:r>
              <a:rPr lang="en-US" sz="2400" b="1" dirty="0" smtClean="0">
                <a:solidFill>
                  <a:srgbClr val="002060"/>
                </a:solidFill>
              </a:rPr>
              <a:t>    </a:t>
            </a:r>
            <a:r>
              <a:rPr lang="uz-Latn-UZ" sz="2400" b="1" dirty="0" smtClean="0">
                <a:solidFill>
                  <a:srgbClr val="002060"/>
                </a:solidFill>
              </a:rPr>
              <a:t>U </a:t>
            </a:r>
            <a:r>
              <a:rPr lang="uz-Latn-UZ" sz="2400" b="1" dirty="0">
                <a:solidFill>
                  <a:srgbClr val="002060"/>
                </a:solidFill>
              </a:rPr>
              <a:t>lotincha “status”, ya’ni 	ahvol, holat degan so‘zning italyancha “state” - davlat degan so‘z qiyofasini olishidan kelib chiqadi. Statistika so‘zi kundalik hayotga va ilm-fanga XVIII asrda kirib keldi. </a:t>
            </a:r>
            <a:endParaRPr lang="ru-RU" sz="2400" b="1" dirty="0">
              <a:solidFill>
                <a:srgbClr val="002060"/>
              </a:solidFill>
            </a:endParaRPr>
          </a:p>
        </p:txBody>
      </p:sp>
    </p:spTree>
    <p:extLst>
      <p:ext uri="{BB962C8B-B14F-4D97-AF65-F5344CB8AC3E}">
        <p14:creationId xmlns:p14="http://schemas.microsoft.com/office/powerpoint/2010/main" val="35542022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510186032"/>
              </p:ext>
            </p:extLst>
          </p:nvPr>
        </p:nvGraphicFramePr>
        <p:xfrm>
          <a:off x="323528" y="548680"/>
          <a:ext cx="8352928" cy="648072"/>
        </p:xfrm>
        <a:graphic>
          <a:graphicData uri="http://schemas.openxmlformats.org/drawingml/2006/table">
            <a:tbl>
              <a:tblPr>
                <a:tableStyleId>{5C22544A-7EE6-4342-B048-85BDC9FD1C3A}</a:tableStyleId>
              </a:tblPr>
              <a:tblGrid>
                <a:gridCol w="8352928">
                  <a:extLst>
                    <a:ext uri="{9D8B030D-6E8A-4147-A177-3AD203B41FA5}">
                      <a16:colId xmlns:a16="http://schemas.microsoft.com/office/drawing/2014/main" val="4037235687"/>
                    </a:ext>
                  </a:extLst>
                </a:gridCol>
              </a:tblGrid>
              <a:tr h="648072">
                <a:tc>
                  <a:txBody>
                    <a:bodyPr/>
                    <a:lstStyle/>
                    <a:p>
                      <a:pPr indent="270510" algn="just">
                        <a:spcAft>
                          <a:spcPts val="0"/>
                        </a:spcAft>
                      </a:pPr>
                      <a:r>
                        <a:rPr lang="uz-Latn-UZ" sz="2800" b="1" dirty="0">
                          <a:effectLst/>
                        </a:rPr>
                        <a:t>Dastlab davlatshunoslik fani statistika deb ataldi.</a:t>
                      </a:r>
                      <a:endParaRPr lang="ru-RU" sz="1600" b="1" dirty="0">
                        <a:effectLst/>
                        <a:latin typeface="Times New Roman" panose="02020603050405020304" pitchFamily="18" charset="0"/>
                        <a:ea typeface="Times New Roman" panose="02020603050405020304" pitchFamily="18" charset="0"/>
                      </a:endParaRPr>
                    </a:p>
                  </a:txBody>
                  <a:tcPr marL="114300" marR="114300" marT="0" marB="0"/>
                </a:tc>
                <a:extLst>
                  <a:ext uri="{0D108BD9-81ED-4DB2-BD59-A6C34878D82A}">
                    <a16:rowId xmlns:a16="http://schemas.microsoft.com/office/drawing/2014/main" val="2508580996"/>
                  </a:ext>
                </a:extLst>
              </a:tr>
            </a:tbl>
          </a:graphicData>
        </a:graphic>
      </p:graphicFrame>
      <p:sp>
        <p:nvSpPr>
          <p:cNvPr id="5" name="Прямоугольник 4"/>
          <p:cNvSpPr/>
          <p:nvPr/>
        </p:nvSpPr>
        <p:spPr>
          <a:xfrm>
            <a:off x="539552" y="2551837"/>
            <a:ext cx="8352928" cy="3785652"/>
          </a:xfrm>
          <a:prstGeom prst="rect">
            <a:avLst/>
          </a:prstGeom>
          <a:solidFill>
            <a:srgbClr val="FFFF00"/>
          </a:solidFill>
        </p:spPr>
        <p:txBody>
          <a:bodyPr wrap="square">
            <a:spAutoFit/>
          </a:bodyPr>
          <a:lstStyle/>
          <a:p>
            <a:pPr algn="ctr"/>
            <a:r>
              <a:rPr lang="uz-Latn-UZ" sz="4000" dirty="0" smtClean="0">
                <a:latin typeface="Times New Roman" panose="02020603050405020304" pitchFamily="18" charset="0"/>
                <a:ea typeface="Times New Roman" panose="02020603050405020304" pitchFamily="18" charset="0"/>
              </a:rPr>
              <a:t>birinchi </a:t>
            </a:r>
            <a:r>
              <a:rPr lang="uz-Latn-UZ" sz="4000" dirty="0">
                <a:latin typeface="Times New Roman" panose="02020603050405020304" pitchFamily="18" charset="0"/>
                <a:ea typeface="Times New Roman" panose="02020603050405020304" pitchFamily="18" charset="0"/>
              </a:rPr>
              <a:t>bo‘lib statistika so‘zini </a:t>
            </a:r>
            <a:r>
              <a:rPr lang="uz-Latn-UZ" sz="4000" dirty="0" smtClean="0">
                <a:latin typeface="Times New Roman" panose="02020603050405020304" pitchFamily="18" charset="0"/>
                <a:ea typeface="Times New Roman" panose="02020603050405020304" pitchFamily="18" charset="0"/>
              </a:rPr>
              <a:t>ot sifatida </a:t>
            </a:r>
            <a:r>
              <a:rPr lang="uz-Latn-UZ" sz="4000" dirty="0">
                <a:latin typeface="Times New Roman" panose="02020603050405020304" pitchFamily="18" charset="0"/>
                <a:ea typeface="Times New Roman" panose="02020603050405020304" pitchFamily="18" charset="0"/>
              </a:rPr>
              <a:t>qo‘lladi va ilmiy odatga kiritdi. </a:t>
            </a:r>
            <a:endParaRPr lang="en-US" sz="4000" dirty="0" smtClean="0">
              <a:latin typeface="Times New Roman" panose="02020603050405020304" pitchFamily="18" charset="0"/>
              <a:ea typeface="Times New Roman" panose="02020603050405020304" pitchFamily="18" charset="0"/>
            </a:endParaRPr>
          </a:p>
          <a:p>
            <a:r>
              <a:rPr lang="uz-Latn-UZ" sz="4000" dirty="0" smtClean="0">
                <a:latin typeface="Times New Roman" panose="02020603050405020304" pitchFamily="18" charset="0"/>
                <a:ea typeface="Times New Roman" panose="02020603050405020304" pitchFamily="18" charset="0"/>
              </a:rPr>
              <a:t>Uning fikricha</a:t>
            </a:r>
            <a:r>
              <a:rPr lang="en-US" sz="4000" dirty="0" smtClean="0">
                <a:latin typeface="Times New Roman" panose="02020603050405020304" pitchFamily="18" charset="0"/>
                <a:ea typeface="Times New Roman" panose="02020603050405020304" pitchFamily="18" charset="0"/>
              </a:rPr>
              <a:t>:</a:t>
            </a:r>
          </a:p>
          <a:p>
            <a:pPr algn="ctr"/>
            <a:r>
              <a:rPr lang="uz-Latn-UZ" sz="4000" dirty="0" smtClean="0">
                <a:solidFill>
                  <a:srgbClr val="0000FF"/>
                </a:solidFill>
                <a:latin typeface="Times New Roman" panose="02020603050405020304" pitchFamily="18" charset="0"/>
                <a:ea typeface="Times New Roman" panose="02020603050405020304" pitchFamily="18" charset="0"/>
              </a:rPr>
              <a:t> </a:t>
            </a:r>
            <a:r>
              <a:rPr lang="en-US" sz="4000" dirty="0" smtClean="0">
                <a:solidFill>
                  <a:srgbClr val="0000FF"/>
                </a:solidFill>
                <a:latin typeface="Times New Roman" panose="02020603050405020304" pitchFamily="18" charset="0"/>
                <a:ea typeface="Times New Roman" panose="02020603050405020304" pitchFamily="18" charset="0"/>
              </a:rPr>
              <a:t>“</a:t>
            </a:r>
            <a:r>
              <a:rPr lang="uz-Latn-UZ" sz="4000" dirty="0" smtClean="0">
                <a:solidFill>
                  <a:srgbClr val="0000FF"/>
                </a:solidFill>
                <a:latin typeface="Times New Roman" panose="02020603050405020304" pitchFamily="18" charset="0"/>
                <a:ea typeface="Times New Roman" panose="02020603050405020304" pitchFamily="18" charset="0"/>
              </a:rPr>
              <a:t>statistika </a:t>
            </a:r>
            <a:r>
              <a:rPr lang="uz-Latn-UZ" sz="4000" dirty="0">
                <a:solidFill>
                  <a:srgbClr val="0000FF"/>
                </a:solidFill>
                <a:latin typeface="Times New Roman" panose="02020603050405020304" pitchFamily="18" charset="0"/>
                <a:ea typeface="Times New Roman" panose="02020603050405020304" pitchFamily="18" charset="0"/>
              </a:rPr>
              <a:t>bu davlat uchun alohida ahamiyat kasb etadigan masalalar sharhi, </a:t>
            </a:r>
            <a:r>
              <a:rPr lang="uz-Latn-UZ" sz="4000" dirty="0" smtClean="0">
                <a:solidFill>
                  <a:srgbClr val="0000FF"/>
                </a:solidFill>
                <a:latin typeface="Times New Roman" panose="02020603050405020304" pitchFamily="18" charset="0"/>
                <a:ea typeface="Times New Roman" panose="02020603050405020304" pitchFamily="18" charset="0"/>
              </a:rPr>
              <a:t>tasviridir</a:t>
            </a:r>
            <a:r>
              <a:rPr lang="en-US" sz="4000" dirty="0" smtClean="0">
                <a:solidFill>
                  <a:srgbClr val="0000FF"/>
                </a:solidFill>
                <a:latin typeface="Times New Roman" panose="02020603050405020304" pitchFamily="18" charset="0"/>
                <a:ea typeface="Times New Roman" panose="02020603050405020304" pitchFamily="18" charset="0"/>
              </a:rPr>
              <a:t>”</a:t>
            </a:r>
            <a:r>
              <a:rPr lang="uz-Latn-UZ" sz="4000" dirty="0" smtClean="0">
                <a:latin typeface="Times New Roman" panose="02020603050405020304" pitchFamily="18" charset="0"/>
                <a:ea typeface="Times New Roman" panose="02020603050405020304" pitchFamily="18" charset="0"/>
              </a:rPr>
              <a:t>. </a:t>
            </a:r>
            <a:endParaRPr lang="ru-RU" sz="4000" dirty="0"/>
          </a:p>
        </p:txBody>
      </p:sp>
      <p:sp>
        <p:nvSpPr>
          <p:cNvPr id="6" name="Прямоугольник 5"/>
          <p:cNvSpPr/>
          <p:nvPr/>
        </p:nvSpPr>
        <p:spPr>
          <a:xfrm>
            <a:off x="343388" y="1674495"/>
            <a:ext cx="4720972" cy="584775"/>
          </a:xfrm>
          <a:prstGeom prst="rect">
            <a:avLst/>
          </a:prstGeom>
          <a:solidFill>
            <a:schemeClr val="accent6">
              <a:lumMod val="20000"/>
              <a:lumOff val="80000"/>
            </a:schemeClr>
          </a:solidFill>
        </p:spPr>
        <p:txBody>
          <a:bodyPr wrap="none">
            <a:spAutoFit/>
          </a:bodyPr>
          <a:lstStyle/>
          <a:p>
            <a:r>
              <a:rPr lang="uz-Latn-UZ" sz="3200" dirty="0">
                <a:latin typeface="Times New Roman" panose="02020603050405020304" pitchFamily="18" charset="0"/>
                <a:ea typeface="Times New Roman" panose="02020603050405020304" pitchFamily="18" charset="0"/>
              </a:rPr>
              <a:t>G. Axenval (1719-1772yy) </a:t>
            </a:r>
            <a:endParaRPr lang="ru-RU" sz="3200" dirty="0"/>
          </a:p>
        </p:txBody>
      </p:sp>
    </p:spTree>
    <p:extLst>
      <p:ext uri="{BB962C8B-B14F-4D97-AF65-F5344CB8AC3E}">
        <p14:creationId xmlns:p14="http://schemas.microsoft.com/office/powerpoint/2010/main" val="2978090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wipe(left)">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агетная рамка 3"/>
          <p:cNvSpPr/>
          <p:nvPr/>
        </p:nvSpPr>
        <p:spPr>
          <a:xfrm>
            <a:off x="683568" y="332656"/>
            <a:ext cx="8064896" cy="5976664"/>
          </a:xfrm>
          <a:prstGeom prst="bevel">
            <a:avLst>
              <a:gd name="adj" fmla="val 9486"/>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270510" algn="ctr">
              <a:spcAft>
                <a:spcPts val="0"/>
              </a:spcAft>
            </a:pPr>
            <a:r>
              <a:rPr lang="uz-Latn-UZ" sz="4400" dirty="0">
                <a:solidFill>
                  <a:srgbClr val="0000FF"/>
                </a:solidFill>
              </a:rPr>
              <a:t>Hozirgi zamon statistikasi davlatshunoslikdan axborotlarning to‘laligi, turli- tumanligi va xarakteri bilan tubdan farq qiladi.</a:t>
            </a:r>
            <a:endParaRPr lang="ru-RU" sz="2800" dirty="0">
              <a:solidFill>
                <a:srgbClr val="0000FF"/>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93961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196752"/>
            <a:ext cx="8136904" cy="4832092"/>
          </a:xfrm>
          <a:prstGeom prst="rect">
            <a:avLst/>
          </a:prstGeom>
          <a:solidFill>
            <a:schemeClr val="tx1"/>
          </a:solidFill>
        </p:spPr>
        <p:txBody>
          <a:bodyPr wrap="square">
            <a:spAutoFit/>
          </a:bodyPr>
          <a:lstStyle/>
          <a:p>
            <a:pPr algn="ctr"/>
            <a:r>
              <a:rPr lang="uz-Latn-UZ" sz="4400" dirty="0" smtClean="0">
                <a:solidFill>
                  <a:srgbClr val="FFFF00"/>
                </a:solidFill>
                <a:latin typeface="Times New Roman" panose="02020603050405020304" pitchFamily="18" charset="0"/>
                <a:ea typeface="Times New Roman" panose="02020603050405020304" pitchFamily="18" charset="0"/>
              </a:rPr>
              <a:t>Statistik ma’lumotlar</a:t>
            </a:r>
            <a:r>
              <a:rPr lang="en-US" sz="4400" dirty="0" err="1" smtClean="0">
                <a:solidFill>
                  <a:srgbClr val="FFFF00"/>
                </a:solidFill>
                <a:latin typeface="Times New Roman" panose="02020603050405020304" pitchFamily="18" charset="0"/>
                <a:ea typeface="Times New Roman" panose="02020603050405020304" pitchFamily="18" charset="0"/>
              </a:rPr>
              <a:t>ning</a:t>
            </a:r>
            <a:r>
              <a:rPr lang="uz-Latn-UZ" sz="4400" dirty="0" smtClean="0">
                <a:solidFill>
                  <a:srgbClr val="FFFF00"/>
                </a:solidFill>
                <a:latin typeface="Times New Roman" panose="02020603050405020304" pitchFamily="18" charset="0"/>
                <a:ea typeface="Times New Roman" panose="02020603050405020304" pitchFamily="18" charset="0"/>
              </a:rPr>
              <a:t>  </a:t>
            </a:r>
            <a:r>
              <a:rPr lang="uz-Latn-UZ" sz="4400" dirty="0">
                <a:solidFill>
                  <a:srgbClr val="FFFF00"/>
                </a:solidFill>
                <a:latin typeface="Times New Roman" panose="02020603050405020304" pitchFamily="18" charset="0"/>
                <a:ea typeface="Times New Roman" panose="02020603050405020304" pitchFamily="18" charset="0"/>
              </a:rPr>
              <a:t>o‘ziga xos </a:t>
            </a:r>
            <a:r>
              <a:rPr lang="uz-Latn-UZ" sz="4400" dirty="0" smtClean="0">
                <a:solidFill>
                  <a:srgbClr val="FFFF00"/>
                </a:solidFill>
                <a:latin typeface="Times New Roman" panose="02020603050405020304" pitchFamily="18" charset="0"/>
                <a:ea typeface="Times New Roman" panose="02020603050405020304" pitchFamily="18" charset="0"/>
              </a:rPr>
              <a:t>xususiyat</a:t>
            </a:r>
            <a:r>
              <a:rPr lang="en-US" sz="4400" dirty="0" err="1" smtClean="0">
                <a:solidFill>
                  <a:srgbClr val="FFFF00"/>
                </a:solidFill>
                <a:latin typeface="Times New Roman" panose="02020603050405020304" pitchFamily="18" charset="0"/>
                <a:ea typeface="Times New Roman" panose="02020603050405020304" pitchFamily="18" charset="0"/>
              </a:rPr>
              <a:t>i</a:t>
            </a:r>
            <a:r>
              <a:rPr lang="uz-Latn-UZ" sz="4400" dirty="0" smtClean="0">
                <a:solidFill>
                  <a:srgbClr val="FFFF00"/>
                </a:solidFill>
                <a:latin typeface="Times New Roman" panose="02020603050405020304" pitchFamily="18" charset="0"/>
                <a:ea typeface="Times New Roman" panose="02020603050405020304" pitchFamily="18" charset="0"/>
              </a:rPr>
              <a:t> shundaki</a:t>
            </a:r>
            <a:r>
              <a:rPr lang="uz-Latn-UZ" sz="4400" dirty="0">
                <a:solidFill>
                  <a:srgbClr val="FFFF00"/>
                </a:solidFill>
                <a:latin typeface="Times New Roman" panose="02020603050405020304" pitchFamily="18" charset="0"/>
                <a:ea typeface="Times New Roman" panose="02020603050405020304" pitchFamily="18" charset="0"/>
              </a:rPr>
              <a:t>, </a:t>
            </a:r>
            <a:endParaRPr lang="en-US" sz="4400" dirty="0" smtClean="0">
              <a:solidFill>
                <a:srgbClr val="FFFF00"/>
              </a:solidFill>
              <a:latin typeface="Times New Roman" panose="02020603050405020304" pitchFamily="18" charset="0"/>
              <a:ea typeface="Times New Roman" panose="02020603050405020304" pitchFamily="18" charset="0"/>
            </a:endParaRPr>
          </a:p>
          <a:p>
            <a:pPr algn="ctr"/>
            <a:r>
              <a:rPr lang="uz-Latn-UZ" sz="4400" dirty="0" smtClean="0">
                <a:solidFill>
                  <a:srgbClr val="FFFF00"/>
                </a:solidFill>
                <a:latin typeface="Times New Roman" panose="02020603050405020304" pitchFamily="18" charset="0"/>
                <a:ea typeface="Times New Roman" panose="02020603050405020304" pitchFamily="18" charset="0"/>
              </a:rPr>
              <a:t>ular </a:t>
            </a:r>
            <a:r>
              <a:rPr lang="uz-Latn-UZ" sz="4400" dirty="0">
                <a:solidFill>
                  <a:srgbClr val="FFFF00"/>
                </a:solidFill>
                <a:latin typeface="Times New Roman" panose="02020603050405020304" pitchFamily="18" charset="0"/>
                <a:ea typeface="Times New Roman" panose="02020603050405020304" pitchFamily="18" charset="0"/>
              </a:rPr>
              <a:t>ayrim yakka hodisalarga tegishli bo‘lmasdan, balki doimo ularning to‘plamini qamrab oluvchi umumlashtiruvchi miqdorlardir. </a:t>
            </a:r>
            <a:endParaRPr lang="ru-RU" sz="4400" dirty="0">
              <a:solidFill>
                <a:srgbClr val="FFFF00"/>
              </a:solidFill>
            </a:endParaRPr>
          </a:p>
        </p:txBody>
      </p:sp>
    </p:spTree>
    <p:extLst>
      <p:ext uri="{BB962C8B-B14F-4D97-AF65-F5344CB8AC3E}">
        <p14:creationId xmlns:p14="http://schemas.microsoft.com/office/powerpoint/2010/main" val="3161909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Рисунок 8"/>
          <p:cNvPicPr>
            <a:picLocks noGrp="1" noChangeAspect="1"/>
          </p:cNvPicPr>
          <p:nvPr>
            <p:ph type="pic" idx="1"/>
          </p:nvPr>
        </p:nvPicPr>
        <p:blipFill>
          <a:blip r:embed="rId2">
            <a:extLst>
              <a:ext uri="{28A0092B-C50C-407E-A947-70E740481C1C}">
                <a14:useLocalDpi xmlns:a14="http://schemas.microsoft.com/office/drawing/2010/main" val="0"/>
              </a:ext>
            </a:extLst>
          </a:blip>
          <a:srcRect t="8990" b="8990"/>
          <a:stretch>
            <a:fillRect/>
          </a:stretch>
        </p:blipFill>
        <p:spPr>
          <a:xfrm>
            <a:off x="755577" y="4581128"/>
            <a:ext cx="7920880" cy="2133551"/>
          </a:xfrm>
          <a:prstGeom prst="roundRect">
            <a:avLst>
              <a:gd name="adj" fmla="val 31255"/>
            </a:avLst>
          </a:prstGeom>
        </p:spPr>
      </p:pic>
      <p:sp>
        <p:nvSpPr>
          <p:cNvPr id="5" name="Прямоугольник 4"/>
          <p:cNvSpPr/>
          <p:nvPr/>
        </p:nvSpPr>
        <p:spPr>
          <a:xfrm>
            <a:off x="539553" y="1484784"/>
            <a:ext cx="8352928" cy="2308324"/>
          </a:xfrm>
          <a:prstGeom prst="rect">
            <a:avLst/>
          </a:prstGeom>
          <a:solidFill>
            <a:schemeClr val="accent6">
              <a:lumMod val="40000"/>
              <a:lumOff val="60000"/>
            </a:schemeClr>
          </a:solidFill>
        </p:spPr>
        <p:txBody>
          <a:bodyPr wrap="square">
            <a:spAutoFit/>
          </a:bodyPr>
          <a:lstStyle/>
          <a:p>
            <a:pPr algn="just"/>
            <a:r>
              <a:rPr lang="en-US" sz="3600" b="1" i="1" dirty="0" smtClean="0">
                <a:solidFill>
                  <a:schemeClr val="tx1">
                    <a:lumMod val="85000"/>
                    <a:lumOff val="15000"/>
                  </a:schemeClr>
                </a:solidFill>
              </a:rPr>
              <a:t>    </a:t>
            </a:r>
            <a:r>
              <a:rPr lang="uz-Latn-UZ" sz="3600" b="1" i="1" dirty="0" smtClean="0">
                <a:solidFill>
                  <a:srgbClr val="FF0000"/>
                </a:solidFill>
              </a:rPr>
              <a:t>Statistika</a:t>
            </a:r>
            <a:r>
              <a:rPr lang="uz-Latn-UZ" sz="3600" b="1" i="1" dirty="0" smtClean="0">
                <a:solidFill>
                  <a:schemeClr val="tx1">
                    <a:lumMod val="85000"/>
                    <a:lumOff val="15000"/>
                  </a:schemeClr>
                </a:solidFill>
              </a:rPr>
              <a:t> deganda ma’lumotlar to‘plash jarayoni ham ularni qayta ishlab, xolisona va aniq talqin etish qoidalari ham tushuniladi. </a:t>
            </a:r>
            <a:endParaRPr lang="en-US" sz="3600" b="1" i="1" dirty="0" smtClean="0">
              <a:solidFill>
                <a:schemeClr val="tx1">
                  <a:lumMod val="85000"/>
                  <a:lumOff val="15000"/>
                </a:schemeClr>
              </a:solidFill>
            </a:endParaRPr>
          </a:p>
        </p:txBody>
      </p:sp>
    </p:spTree>
    <p:extLst>
      <p:ext uri="{BB962C8B-B14F-4D97-AF65-F5344CB8AC3E}">
        <p14:creationId xmlns:p14="http://schemas.microsoft.com/office/powerpoint/2010/main" val="30304642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extLst>
              <p:ext uri="{D42A27DB-BD31-4B8C-83A1-F6EECF244321}">
                <p14:modId xmlns:p14="http://schemas.microsoft.com/office/powerpoint/2010/main" val="1734894940"/>
              </p:ext>
            </p:extLst>
          </p:nvPr>
        </p:nvGraphicFramePr>
        <p:xfrm>
          <a:off x="683568" y="188640"/>
          <a:ext cx="8064896" cy="1463040"/>
        </p:xfrm>
        <a:graphic>
          <a:graphicData uri="http://schemas.openxmlformats.org/drawingml/2006/table">
            <a:tbl>
              <a:tblPr>
                <a:tableStyleId>{5C22544A-7EE6-4342-B048-85BDC9FD1C3A}</a:tableStyleId>
              </a:tblPr>
              <a:tblGrid>
                <a:gridCol w="8064896">
                  <a:extLst>
                    <a:ext uri="{9D8B030D-6E8A-4147-A177-3AD203B41FA5}">
                      <a16:colId xmlns:a16="http://schemas.microsoft.com/office/drawing/2014/main" val="20000"/>
                    </a:ext>
                  </a:extLst>
                </a:gridCol>
              </a:tblGrid>
              <a:tr h="1296144">
                <a:tc>
                  <a:txBody>
                    <a:bodyPr/>
                    <a:lstStyle/>
                    <a:p>
                      <a:pPr indent="270510" algn="ctr">
                        <a:spcAft>
                          <a:spcPts val="0"/>
                        </a:spcAft>
                      </a:pPr>
                      <a:r>
                        <a:rPr lang="uz-Latn-UZ" sz="3200" b="1" dirty="0" smtClean="0">
                          <a:solidFill>
                            <a:srgbClr val="002060"/>
                          </a:solidFill>
                          <a:effectLst/>
                        </a:rPr>
                        <a:t>Statistika</a:t>
                      </a:r>
                      <a:endParaRPr lang="en-US" sz="3200" b="1" dirty="0" smtClean="0">
                        <a:solidFill>
                          <a:srgbClr val="002060"/>
                        </a:solidFill>
                        <a:effectLst/>
                      </a:endParaRPr>
                    </a:p>
                    <a:p>
                      <a:pPr indent="270510" algn="ctr">
                        <a:spcAft>
                          <a:spcPts val="0"/>
                        </a:spcAft>
                      </a:pPr>
                      <a:r>
                        <a:rPr lang="uz-Latn-UZ" sz="3200" b="1" dirty="0" smtClean="0">
                          <a:solidFill>
                            <a:srgbClr val="002060"/>
                          </a:solidFill>
                          <a:effectLst/>
                        </a:rPr>
                        <a:t> </a:t>
                      </a:r>
                      <a:r>
                        <a:rPr lang="uz-Latn-UZ" sz="3200" b="1" dirty="0">
                          <a:solidFill>
                            <a:srgbClr val="002060"/>
                          </a:solidFill>
                          <a:effectLst/>
                        </a:rPr>
                        <a:t>- bu fan tarmog‘i, amaliy faoliyat sohasi, bilim yo‘nalishi, bilish quroli.</a:t>
                      </a:r>
                      <a:endParaRPr lang="ru-RU" sz="3200" b="1" dirty="0">
                        <a:solidFill>
                          <a:srgbClr val="002060"/>
                        </a:solidFill>
                        <a:effectLst/>
                        <a:latin typeface="Times New Roman"/>
                        <a:ea typeface="Times New Roman"/>
                      </a:endParaRPr>
                    </a:p>
                  </a:txBody>
                  <a:tcPr marL="114300" marR="114300" marT="0" marB="0">
                    <a:solidFill>
                      <a:schemeClr val="accent5">
                        <a:lumMod val="20000"/>
                        <a:lumOff val="80000"/>
                      </a:schemeClr>
                    </a:solidFill>
                  </a:tcPr>
                </a:tc>
                <a:extLst>
                  <a:ext uri="{0D108BD9-81ED-4DB2-BD59-A6C34878D82A}">
                    <a16:rowId xmlns:a16="http://schemas.microsoft.com/office/drawing/2014/main" val="10000"/>
                  </a:ext>
                </a:extLst>
              </a:tr>
            </a:tbl>
          </a:graphicData>
        </a:graphic>
      </p:graphicFrame>
      <p:sp>
        <p:nvSpPr>
          <p:cNvPr id="6" name="Текст 2"/>
          <p:cNvSpPr>
            <a:spLocks noGrp="1"/>
          </p:cNvSpPr>
          <p:nvPr>
            <p:ph type="body" sz="half" idx="2"/>
          </p:nvPr>
        </p:nvSpPr>
        <p:spPr>
          <a:xfrm>
            <a:off x="617289" y="1844824"/>
            <a:ext cx="8131175" cy="4608511"/>
          </a:xfrm>
          <a:solidFill>
            <a:srgbClr val="FFFF00"/>
          </a:solidFill>
        </p:spPr>
        <p:txBody>
          <a:bodyPr>
            <a:noAutofit/>
          </a:bodyPr>
          <a:lstStyle/>
          <a:p>
            <a:pPr algn="just"/>
            <a:r>
              <a:rPr lang="en-US" sz="3200" b="1" i="1" dirty="0" smtClean="0">
                <a:solidFill>
                  <a:srgbClr val="FF0000"/>
                </a:solidFill>
              </a:rPr>
              <a:t>I</a:t>
            </a:r>
            <a:r>
              <a:rPr lang="uz-Latn-UZ" sz="3200" b="1" i="1" dirty="0" smtClean="0">
                <a:solidFill>
                  <a:srgbClr val="FF0000"/>
                </a:solidFill>
              </a:rPr>
              <a:t>qtisodchi  </a:t>
            </a:r>
            <a:r>
              <a:rPr lang="uz-Latn-UZ" sz="3200" b="1" i="1" dirty="0">
                <a:solidFill>
                  <a:srgbClr val="FF0000"/>
                </a:solidFill>
              </a:rPr>
              <a:t>olim E.Keyn shohidlik qilishicha, </a:t>
            </a:r>
            <a:r>
              <a:rPr lang="uz-Latn-UZ" sz="3200" b="1" i="1" dirty="0" smtClean="0">
                <a:solidFill>
                  <a:srgbClr val="FF0000"/>
                </a:solidFill>
              </a:rPr>
              <a:t>amerika </a:t>
            </a:r>
            <a:r>
              <a:rPr lang="uz-Latn-UZ" sz="3200" b="1" i="1" dirty="0">
                <a:solidFill>
                  <a:srgbClr val="FF0000"/>
                </a:solidFill>
              </a:rPr>
              <a:t>ma’lumotnomasida statistika quyidagicha ta’riflanadi: </a:t>
            </a:r>
            <a:endParaRPr lang="en-US" sz="3200" b="1" i="1" dirty="0" smtClean="0">
              <a:solidFill>
                <a:srgbClr val="FF0000"/>
              </a:solidFill>
            </a:endParaRPr>
          </a:p>
          <a:p>
            <a:pPr algn="just"/>
            <a:r>
              <a:rPr lang="uz-Latn-UZ" sz="4000" i="1" dirty="0" smtClean="0">
                <a:solidFill>
                  <a:schemeClr val="tx1"/>
                </a:solidFill>
              </a:rPr>
              <a:t>“</a:t>
            </a:r>
            <a:r>
              <a:rPr lang="uz-Latn-UZ" sz="4000" i="1" dirty="0">
                <a:solidFill>
                  <a:schemeClr val="tx1"/>
                </a:solidFill>
              </a:rPr>
              <a:t>Statistika faktlarni xulosalar yasash uchun asos sifatida to‘plash, tasniflash va miqdoriy baholash haqidagi fandir”</a:t>
            </a:r>
            <a:endParaRPr lang="ru-RU" sz="4000" i="1" dirty="0">
              <a:solidFill>
                <a:schemeClr val="tx1"/>
              </a:solidFill>
            </a:endParaRPr>
          </a:p>
          <a:p>
            <a:endParaRPr lang="ru-RU" sz="2000" dirty="0"/>
          </a:p>
        </p:txBody>
      </p:sp>
    </p:spTree>
    <p:extLst>
      <p:ext uri="{BB962C8B-B14F-4D97-AF65-F5344CB8AC3E}">
        <p14:creationId xmlns:p14="http://schemas.microsoft.com/office/powerpoint/2010/main" val="4229650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bg/>
                                          </p:spTgt>
                                        </p:tgtEl>
                                        <p:attrNameLst>
                                          <p:attrName>style.visibility</p:attrName>
                                        </p:attrNameLst>
                                      </p:cBhvr>
                                      <p:to>
                                        <p:strVal val="visible"/>
                                      </p:to>
                                    </p:set>
                                    <p:animEffect transition="in" filter="circle(in)">
                                      <p:cBhvr>
                                        <p:cTn id="12" dur="2000"/>
                                        <p:tgtEl>
                                          <p:spTgt spid="6">
                                            <p:bg/>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circle(in)">
                                      <p:cBhvr>
                                        <p:cTn id="17" dur="20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6">
                                            <p:txEl>
                                              <p:pRg st="1" end="1"/>
                                            </p:txEl>
                                          </p:spTgt>
                                        </p:tgtEl>
                                        <p:attrNameLst>
                                          <p:attrName>style.visibility</p:attrName>
                                        </p:attrNameLst>
                                      </p:cBhvr>
                                      <p:to>
                                        <p:strVal val="visible"/>
                                      </p:to>
                                    </p:set>
                                    <p:animEffect transition="in" filter="circle(in)">
                                      <p:cBhvr>
                                        <p:cTn id="22" dur="2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Прямоугольник 1"/>
          <p:cNvSpPr/>
          <p:nvPr/>
        </p:nvSpPr>
        <p:spPr>
          <a:xfrm>
            <a:off x="323528" y="476672"/>
            <a:ext cx="8640960" cy="6524863"/>
          </a:xfrm>
          <a:prstGeom prst="rect">
            <a:avLst/>
          </a:prstGeom>
        </p:spPr>
        <p:txBody>
          <a:bodyPr wrap="square">
            <a:spAutoFit/>
          </a:bodyPr>
          <a:lstStyle/>
          <a:p>
            <a:pPr algn="just">
              <a:spcAft>
                <a:spcPts val="0"/>
              </a:spcAft>
            </a:pPr>
            <a:r>
              <a:rPr lang="uz-Latn-UZ" sz="2800" dirty="0">
                <a:solidFill>
                  <a:srgbClr val="FF0000"/>
                </a:solidFill>
                <a:latin typeface="Times New Roman" panose="02020603050405020304" pitchFamily="18" charset="0"/>
                <a:ea typeface="Times New Roman" panose="02020603050405020304" pitchFamily="18" charset="0"/>
              </a:rPr>
              <a:t>Shunday qilib, statistika atamasi ko‘p qirrali tushuncha bo‘lib, hozirgi kunda u quyidagi mazmunlarda ishlatiladi:</a:t>
            </a:r>
            <a:endParaRPr lang="ru-RU" sz="1600" dirty="0">
              <a:solidFill>
                <a:srgbClr val="FF0000"/>
              </a:solidFill>
              <a:latin typeface="Times New Roman" panose="02020603050405020304" pitchFamily="18" charset="0"/>
              <a:ea typeface="Times New Roman" panose="02020603050405020304" pitchFamily="18" charset="0"/>
            </a:endParaRPr>
          </a:p>
          <a:p>
            <a:pPr algn="just">
              <a:spcAft>
                <a:spcPts val="0"/>
              </a:spcAft>
            </a:pPr>
            <a:r>
              <a:rPr lang="uz-Latn-UZ" sz="2600" dirty="0" smtClean="0">
                <a:solidFill>
                  <a:srgbClr val="0000FF"/>
                </a:solidFill>
                <a:latin typeface="Times New Roman" panose="02020603050405020304" pitchFamily="18" charset="0"/>
                <a:ea typeface="Times New Roman" panose="02020603050405020304" pitchFamily="18" charset="0"/>
              </a:rPr>
              <a:t>-</a:t>
            </a:r>
            <a:r>
              <a:rPr lang="en-US" sz="2600" dirty="0" smtClean="0">
                <a:solidFill>
                  <a:srgbClr val="0000FF"/>
                </a:solidFill>
                <a:latin typeface="Times New Roman" panose="02020603050405020304" pitchFamily="18" charset="0"/>
                <a:ea typeface="Times New Roman" panose="02020603050405020304" pitchFamily="18" charset="0"/>
              </a:rPr>
              <a:t>   </a:t>
            </a:r>
            <a:r>
              <a:rPr lang="uz-Latn-UZ" sz="2600" dirty="0" smtClean="0">
                <a:solidFill>
                  <a:srgbClr val="0000FF"/>
                </a:solidFill>
                <a:latin typeface="Times New Roman" panose="02020603050405020304" pitchFamily="18" charset="0"/>
                <a:ea typeface="Times New Roman" panose="02020603050405020304" pitchFamily="18" charset="0"/>
              </a:rPr>
              <a:t>statistika </a:t>
            </a:r>
            <a:r>
              <a:rPr lang="uz-Latn-UZ" sz="2600" dirty="0">
                <a:solidFill>
                  <a:srgbClr val="0000FF"/>
                </a:solidFill>
                <a:latin typeface="Times New Roman" panose="02020603050405020304" pitchFamily="18" charset="0"/>
                <a:ea typeface="Times New Roman" panose="02020603050405020304" pitchFamily="18" charset="0"/>
              </a:rPr>
              <a:t>deganda turmushimizning turli tomonlari - iqtisodiy, madaniy, siyosiy, ma’naviy, sotsial-psixologik, ijtimoiy-demografik va hokazo hodisalar hamda atrof-muhit holati haqidagi ma’lumotlar majmuasi tushuniladi. Bunday mazmunda bu so‘z ko‘proq davriy matbuot sahifalarida va axborot vositalarida ishlatiladi;</a:t>
            </a:r>
            <a:endParaRPr lang="ru-RU" sz="2600" dirty="0">
              <a:solidFill>
                <a:srgbClr val="0000FF"/>
              </a:solidFill>
              <a:latin typeface="Times New Roman" panose="02020603050405020304" pitchFamily="18" charset="0"/>
              <a:ea typeface="Times New Roman" panose="02020603050405020304" pitchFamily="18" charset="0"/>
            </a:endParaRPr>
          </a:p>
          <a:p>
            <a:pPr algn="just">
              <a:spcAft>
                <a:spcPts val="0"/>
              </a:spcAft>
            </a:pPr>
            <a:r>
              <a:rPr lang="uz-Latn-UZ" sz="2600" dirty="0" smtClean="0">
                <a:solidFill>
                  <a:srgbClr val="0000FF"/>
                </a:solidFill>
                <a:latin typeface="Times New Roman" panose="02020603050405020304" pitchFamily="18" charset="0"/>
                <a:ea typeface="Times New Roman" panose="02020603050405020304" pitchFamily="18" charset="0"/>
              </a:rPr>
              <a:t>-</a:t>
            </a:r>
            <a:r>
              <a:rPr lang="en-US" sz="2600" dirty="0" smtClean="0">
                <a:solidFill>
                  <a:srgbClr val="0000FF"/>
                </a:solidFill>
                <a:latin typeface="Times New Roman" panose="02020603050405020304" pitchFamily="18" charset="0"/>
                <a:ea typeface="Times New Roman" panose="02020603050405020304" pitchFamily="18" charset="0"/>
              </a:rPr>
              <a:t>  </a:t>
            </a:r>
            <a:r>
              <a:rPr lang="uz-Latn-UZ" sz="2600" dirty="0" smtClean="0">
                <a:solidFill>
                  <a:srgbClr val="0000FF"/>
                </a:solidFill>
                <a:latin typeface="Times New Roman" panose="02020603050405020304" pitchFamily="18" charset="0"/>
                <a:ea typeface="Times New Roman" panose="02020603050405020304" pitchFamily="18" charset="0"/>
              </a:rPr>
              <a:t>ma’lumotlarni </a:t>
            </a:r>
            <a:r>
              <a:rPr lang="uz-Latn-UZ" sz="2600" dirty="0">
                <a:solidFill>
                  <a:srgbClr val="0000FF"/>
                </a:solidFill>
                <a:latin typeface="Times New Roman" panose="02020603050405020304" pitchFamily="18" charset="0"/>
                <a:ea typeface="Times New Roman" panose="02020603050405020304" pitchFamily="18" charset="0"/>
              </a:rPr>
              <a:t>to‘plash va qayta ishlash jarayoni ham statistika deb yuritiladi;</a:t>
            </a:r>
            <a:endParaRPr lang="ru-RU" sz="2600" dirty="0">
              <a:solidFill>
                <a:srgbClr val="0000FF"/>
              </a:solidFill>
              <a:latin typeface="Times New Roman" panose="02020603050405020304" pitchFamily="18" charset="0"/>
              <a:ea typeface="Times New Roman" panose="02020603050405020304" pitchFamily="18" charset="0"/>
            </a:endParaRPr>
          </a:p>
          <a:p>
            <a:pPr algn="just">
              <a:spcAft>
                <a:spcPts val="0"/>
              </a:spcAft>
            </a:pPr>
            <a:r>
              <a:rPr lang="uz-Latn-UZ" sz="2600" dirty="0" smtClean="0">
                <a:solidFill>
                  <a:srgbClr val="0000FF"/>
                </a:solidFill>
                <a:latin typeface="Times New Roman" panose="02020603050405020304" pitchFamily="18" charset="0"/>
                <a:ea typeface="Times New Roman" panose="02020603050405020304" pitchFamily="18" charset="0"/>
              </a:rPr>
              <a:t>-</a:t>
            </a:r>
            <a:r>
              <a:rPr lang="en-US" sz="2600" dirty="0" smtClean="0">
                <a:solidFill>
                  <a:srgbClr val="0000FF"/>
                </a:solidFill>
                <a:latin typeface="Times New Roman" panose="02020603050405020304" pitchFamily="18" charset="0"/>
                <a:ea typeface="Times New Roman" panose="02020603050405020304" pitchFamily="18" charset="0"/>
              </a:rPr>
              <a:t>  </a:t>
            </a:r>
            <a:r>
              <a:rPr lang="uz-Latn-UZ" sz="2600" dirty="0" smtClean="0">
                <a:solidFill>
                  <a:srgbClr val="0000FF"/>
                </a:solidFill>
                <a:latin typeface="Times New Roman" panose="02020603050405020304" pitchFamily="18" charset="0"/>
                <a:ea typeface="Times New Roman" panose="02020603050405020304" pitchFamily="18" charset="0"/>
              </a:rPr>
              <a:t>statistik </a:t>
            </a:r>
            <a:r>
              <a:rPr lang="uz-Latn-UZ" sz="2600" dirty="0">
                <a:solidFill>
                  <a:srgbClr val="0000FF"/>
                </a:solidFill>
                <a:latin typeface="Times New Roman" panose="02020603050405020304" pitchFamily="18" charset="0"/>
                <a:ea typeface="Times New Roman" panose="02020603050405020304" pitchFamily="18" charset="0"/>
              </a:rPr>
              <a:t>ko‘rsatkichlarni hisoblaydigan va saqlaydigan, axborot  xizmatlarini ko‘rsatadigan maxsus tashkilotlar nazarda tutilganda ham statistika so‘zi foydalaniladi. Masalan, gazeta sahifalarida “statistika bergan ma’lumotlarga ko‘ra” degan ibora tez-tez uchrab turadi;</a:t>
            </a:r>
            <a:endParaRPr lang="ru-RU" sz="2600" dirty="0">
              <a:solidFill>
                <a:srgbClr val="0000FF"/>
              </a:solidFill>
              <a:latin typeface="Times New Roman" panose="02020603050405020304" pitchFamily="18" charset="0"/>
              <a:ea typeface="Times New Roman" panose="02020603050405020304" pitchFamily="18" charset="0"/>
            </a:endParaRPr>
          </a:p>
          <a:p>
            <a:pPr algn="just">
              <a:spcAft>
                <a:spcPts val="0"/>
              </a:spcAft>
            </a:pPr>
            <a:r>
              <a:rPr lang="uz-Latn-UZ" sz="2400" dirty="0">
                <a:solidFill>
                  <a:srgbClr val="0000FF"/>
                </a:solidFill>
                <a:latin typeface="Times New Roman" panose="02020603050405020304" pitchFamily="18" charset="0"/>
                <a:ea typeface="Times New Roman" panose="02020603050405020304" pitchFamily="18" charset="0"/>
              </a:rPr>
              <a:t>	</a:t>
            </a:r>
            <a:endParaRPr lang="ru-RU" sz="14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715717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Прямоугольник 1"/>
          <p:cNvSpPr/>
          <p:nvPr/>
        </p:nvSpPr>
        <p:spPr>
          <a:xfrm>
            <a:off x="323528" y="836712"/>
            <a:ext cx="8640960" cy="4401205"/>
          </a:xfrm>
          <a:prstGeom prst="rect">
            <a:avLst/>
          </a:prstGeom>
        </p:spPr>
        <p:txBody>
          <a:bodyPr wrap="square">
            <a:spAutoFit/>
          </a:bodyPr>
          <a:lstStyle/>
          <a:p>
            <a:pPr algn="just">
              <a:spcAft>
                <a:spcPts val="0"/>
              </a:spcAft>
            </a:pPr>
            <a:r>
              <a:rPr lang="uz-Latn-UZ" sz="2800" dirty="0" smtClean="0">
                <a:solidFill>
                  <a:srgbClr val="0000FF"/>
                </a:solidFill>
                <a:latin typeface="Times New Roman" panose="02020603050405020304" pitchFamily="18" charset="0"/>
                <a:ea typeface="Times New Roman" panose="02020603050405020304" pitchFamily="18" charset="0"/>
              </a:rPr>
              <a:t>-</a:t>
            </a:r>
            <a:r>
              <a:rPr lang="en-US" sz="2800" dirty="0" smtClean="0">
                <a:solidFill>
                  <a:srgbClr val="0000FF"/>
                </a:solidFill>
                <a:latin typeface="Times New Roman" panose="02020603050405020304" pitchFamily="18" charset="0"/>
                <a:ea typeface="Times New Roman" panose="02020603050405020304" pitchFamily="18" charset="0"/>
              </a:rPr>
              <a:t>  </a:t>
            </a:r>
            <a:r>
              <a:rPr lang="uz-Latn-UZ" sz="2800" dirty="0" smtClean="0">
                <a:solidFill>
                  <a:srgbClr val="0000FF"/>
                </a:solidFill>
                <a:latin typeface="Times New Roman" panose="02020603050405020304" pitchFamily="18" charset="0"/>
                <a:ea typeface="Times New Roman" panose="02020603050405020304" pitchFamily="18" charset="0"/>
              </a:rPr>
              <a:t>yirik </a:t>
            </a:r>
            <a:r>
              <a:rPr lang="uz-Latn-UZ" sz="2800" dirty="0">
                <a:solidFill>
                  <a:srgbClr val="0000FF"/>
                </a:solidFill>
                <a:latin typeface="Times New Roman" panose="02020603050405020304" pitchFamily="18" charset="0"/>
                <a:ea typeface="Times New Roman" panose="02020603050405020304" pitchFamily="18" charset="0"/>
              </a:rPr>
              <a:t>korxona va idoralarda ho‘jalik faoliyat haqidagi ko‘rsatkichlarni hisoblash va hisobotlar tuzish bilan shug‘ullanadigan bo‘lim nomi ham statistika deb yuritiladi;</a:t>
            </a:r>
            <a:endParaRPr lang="ru-RU" sz="1600" dirty="0">
              <a:solidFill>
                <a:srgbClr val="0000FF"/>
              </a:solidFill>
              <a:latin typeface="Times New Roman" panose="02020603050405020304" pitchFamily="18" charset="0"/>
              <a:ea typeface="Times New Roman" panose="02020603050405020304" pitchFamily="18" charset="0"/>
            </a:endParaRPr>
          </a:p>
          <a:p>
            <a:pPr algn="just">
              <a:spcAft>
                <a:spcPts val="0"/>
              </a:spcAft>
            </a:pPr>
            <a:r>
              <a:rPr lang="uz-Latn-UZ" sz="2800" dirty="0" smtClean="0">
                <a:solidFill>
                  <a:srgbClr val="0000FF"/>
                </a:solidFill>
                <a:latin typeface="Times New Roman" panose="02020603050405020304" pitchFamily="18" charset="0"/>
                <a:ea typeface="Times New Roman" panose="02020603050405020304" pitchFamily="18" charset="0"/>
              </a:rPr>
              <a:t>-</a:t>
            </a:r>
            <a:r>
              <a:rPr lang="en-US" sz="2800" dirty="0" smtClean="0">
                <a:solidFill>
                  <a:srgbClr val="0000FF"/>
                </a:solidFill>
                <a:latin typeface="Times New Roman" panose="02020603050405020304" pitchFamily="18" charset="0"/>
                <a:ea typeface="Times New Roman" panose="02020603050405020304" pitchFamily="18" charset="0"/>
              </a:rPr>
              <a:t>   </a:t>
            </a:r>
            <a:r>
              <a:rPr lang="uz-Latn-UZ" sz="2800" dirty="0" smtClean="0">
                <a:solidFill>
                  <a:srgbClr val="0000FF"/>
                </a:solidFill>
                <a:latin typeface="Times New Roman" panose="02020603050405020304" pitchFamily="18" charset="0"/>
                <a:ea typeface="Times New Roman" panose="02020603050405020304" pitchFamily="18" charset="0"/>
              </a:rPr>
              <a:t>statistika </a:t>
            </a:r>
            <a:r>
              <a:rPr lang="uz-Latn-UZ" sz="2800" dirty="0">
                <a:solidFill>
                  <a:srgbClr val="0000FF"/>
                </a:solidFill>
                <a:latin typeface="Times New Roman" panose="02020603050405020304" pitchFamily="18" charset="0"/>
                <a:ea typeface="Times New Roman" panose="02020603050405020304" pitchFamily="18" charset="0"/>
              </a:rPr>
              <a:t>deb maxsus ilm-fan yo‘nalishi ham ataladi;</a:t>
            </a:r>
            <a:endParaRPr lang="ru-RU" sz="1600" dirty="0">
              <a:solidFill>
                <a:srgbClr val="0000FF"/>
              </a:solidFill>
              <a:latin typeface="Times New Roman" panose="02020603050405020304" pitchFamily="18" charset="0"/>
              <a:ea typeface="Times New Roman" panose="02020603050405020304" pitchFamily="18" charset="0"/>
            </a:endParaRPr>
          </a:p>
          <a:p>
            <a:pPr algn="just">
              <a:spcAft>
                <a:spcPts val="0"/>
              </a:spcAft>
            </a:pPr>
            <a:r>
              <a:rPr lang="uz-Latn-UZ" sz="2800" dirty="0" smtClean="0">
                <a:solidFill>
                  <a:srgbClr val="0000FF"/>
                </a:solidFill>
                <a:latin typeface="Times New Roman" panose="02020603050405020304" pitchFamily="18" charset="0"/>
                <a:ea typeface="Times New Roman" panose="02020603050405020304" pitchFamily="18" charset="0"/>
              </a:rPr>
              <a:t>-</a:t>
            </a:r>
            <a:r>
              <a:rPr lang="en-US" sz="2800" dirty="0" smtClean="0">
                <a:solidFill>
                  <a:srgbClr val="0000FF"/>
                </a:solidFill>
                <a:latin typeface="Times New Roman" panose="02020603050405020304" pitchFamily="18" charset="0"/>
                <a:ea typeface="Times New Roman" panose="02020603050405020304" pitchFamily="18" charset="0"/>
              </a:rPr>
              <a:t> </a:t>
            </a:r>
            <a:r>
              <a:rPr lang="uz-Latn-UZ" sz="2800" dirty="0" smtClean="0">
                <a:solidFill>
                  <a:srgbClr val="0000FF"/>
                </a:solidFill>
                <a:latin typeface="Times New Roman" panose="02020603050405020304" pitchFamily="18" charset="0"/>
                <a:ea typeface="Times New Roman" panose="02020603050405020304" pitchFamily="18" charset="0"/>
              </a:rPr>
              <a:t>statistika </a:t>
            </a:r>
            <a:r>
              <a:rPr lang="uz-Latn-UZ" sz="2800" dirty="0">
                <a:solidFill>
                  <a:srgbClr val="0000FF"/>
                </a:solidFill>
                <a:latin typeface="Times New Roman" panose="02020603050405020304" pitchFamily="18" charset="0"/>
                <a:ea typeface="Times New Roman" panose="02020603050405020304" pitchFamily="18" charset="0"/>
              </a:rPr>
              <a:t>deganda turli ilmiy-texnika sohalarida gipotezalar yasash, baholash va yechimlar qabul qilish jarayonida statistik uslubiyatni tatbiq qilish ham tushuniladi;</a:t>
            </a:r>
            <a:endParaRPr lang="ru-RU" sz="1600" dirty="0">
              <a:solidFill>
                <a:srgbClr val="0000FF"/>
              </a:solidFill>
              <a:latin typeface="Times New Roman" panose="02020603050405020304" pitchFamily="18" charset="0"/>
              <a:ea typeface="Times New Roman" panose="02020603050405020304" pitchFamily="18" charset="0"/>
            </a:endParaRPr>
          </a:p>
          <a:p>
            <a:pPr algn="just">
              <a:spcAft>
                <a:spcPts val="0"/>
              </a:spcAft>
            </a:pPr>
            <a:r>
              <a:rPr lang="uz-Latn-UZ" sz="2800" dirty="0" smtClean="0">
                <a:solidFill>
                  <a:srgbClr val="0000FF"/>
                </a:solidFill>
                <a:latin typeface="Times New Roman" panose="02020603050405020304" pitchFamily="18" charset="0"/>
                <a:ea typeface="Times New Roman" panose="02020603050405020304" pitchFamily="18" charset="0"/>
              </a:rPr>
              <a:t>-</a:t>
            </a:r>
            <a:r>
              <a:rPr lang="en-US" sz="2800" dirty="0" smtClean="0">
                <a:solidFill>
                  <a:srgbClr val="0000FF"/>
                </a:solidFill>
                <a:latin typeface="Times New Roman" panose="02020603050405020304" pitchFamily="18" charset="0"/>
                <a:ea typeface="Times New Roman" panose="02020603050405020304" pitchFamily="18" charset="0"/>
              </a:rPr>
              <a:t> </a:t>
            </a:r>
            <a:r>
              <a:rPr lang="uz-Latn-UZ" sz="2800" dirty="0" smtClean="0">
                <a:solidFill>
                  <a:srgbClr val="0000FF"/>
                </a:solidFill>
                <a:latin typeface="Times New Roman" panose="02020603050405020304" pitchFamily="18" charset="0"/>
                <a:ea typeface="Times New Roman" panose="02020603050405020304" pitchFamily="18" charset="0"/>
              </a:rPr>
              <a:t>nihoyat</a:t>
            </a:r>
            <a:r>
              <a:rPr lang="uz-Latn-UZ" sz="2800" dirty="0">
                <a:solidFill>
                  <a:srgbClr val="0000FF"/>
                </a:solidFill>
                <a:latin typeface="Times New Roman" panose="02020603050405020304" pitchFamily="18" charset="0"/>
                <a:ea typeface="Times New Roman" panose="02020603050405020304" pitchFamily="18" charset="0"/>
              </a:rPr>
              <a:t>, matematikada turli mezonlar va umumlashtiruvchi ko‘rsatkichlar statistika deb yuritiladi.</a:t>
            </a:r>
            <a:endParaRPr lang="ru-RU" sz="1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919543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Текст 2"/>
          <p:cNvSpPr>
            <a:spLocks noGrp="1"/>
          </p:cNvSpPr>
          <p:nvPr>
            <p:ph type="body" sz="half" idx="2"/>
          </p:nvPr>
        </p:nvSpPr>
        <p:spPr>
          <a:xfrm>
            <a:off x="395536" y="1556792"/>
            <a:ext cx="8208912" cy="4536504"/>
          </a:xfrm>
          <a:solidFill>
            <a:schemeClr val="accent6">
              <a:lumMod val="20000"/>
              <a:lumOff val="80000"/>
            </a:schemeClr>
          </a:solidFill>
        </p:spPr>
        <p:txBody>
          <a:bodyPr>
            <a:noAutofit/>
          </a:bodyPr>
          <a:lstStyle/>
          <a:p>
            <a:pPr algn="just"/>
            <a:r>
              <a:rPr lang="en-US" sz="3600" b="1" dirty="0">
                <a:solidFill>
                  <a:schemeClr val="tx1"/>
                </a:solidFill>
              </a:rPr>
              <a:t>-</a:t>
            </a:r>
            <a:r>
              <a:rPr lang="uz-Latn-UZ" sz="3600" b="1" dirty="0" smtClean="0">
                <a:solidFill>
                  <a:schemeClr val="tx1"/>
                </a:solidFill>
              </a:rPr>
              <a:t> </a:t>
            </a:r>
            <a:r>
              <a:rPr lang="uz-Latn-UZ" sz="3600" b="1" dirty="0">
                <a:solidFill>
                  <a:schemeClr val="tx1"/>
                </a:solidFill>
              </a:rPr>
              <a:t>statistika o‘rganadigan obyekt, ya’ni, ommaviy hodisa va jarayonlarning sifat-miqdor aniqligi, ularning rivojlanish qonuniyatlarini miqdoriy nisbatlarda yuzaga chiqishi, o‘rganilayotgan </a:t>
            </a:r>
            <a:r>
              <a:rPr lang="uz-Latn-UZ" sz="3600" b="1" dirty="0" smtClean="0">
                <a:solidFill>
                  <a:schemeClr val="tx1"/>
                </a:solidFill>
              </a:rPr>
              <a:t>ob</a:t>
            </a:r>
            <a:r>
              <a:rPr lang="en-US" sz="3600" b="1" dirty="0" smtClean="0">
                <a:solidFill>
                  <a:schemeClr val="tx1"/>
                </a:solidFill>
              </a:rPr>
              <a:t>’</a:t>
            </a:r>
            <a:r>
              <a:rPr lang="uz-Latn-UZ" sz="3600" b="1" dirty="0" smtClean="0">
                <a:solidFill>
                  <a:schemeClr val="tx1"/>
                </a:solidFill>
              </a:rPr>
              <a:t>yekt </a:t>
            </a:r>
            <a:r>
              <a:rPr lang="uz-Latn-UZ" sz="3600" b="1" dirty="0">
                <a:solidFill>
                  <a:schemeClr val="tx1"/>
                </a:solidFill>
              </a:rPr>
              <a:t>mazmunini belgilaydigan bilimlar majmuasi </a:t>
            </a:r>
            <a:r>
              <a:rPr lang="en-US" sz="3600" b="1" dirty="0" err="1" smtClean="0">
                <a:solidFill>
                  <a:schemeClr val="tx1"/>
                </a:solidFill>
              </a:rPr>
              <a:t>tushuniladi</a:t>
            </a:r>
            <a:r>
              <a:rPr lang="uz-Latn-UZ" sz="3600" b="1" dirty="0" smtClean="0">
                <a:solidFill>
                  <a:schemeClr val="tx1"/>
                </a:solidFill>
              </a:rPr>
              <a:t>. </a:t>
            </a:r>
            <a:endParaRPr lang="ru-RU" sz="3600" b="1" dirty="0">
              <a:solidFill>
                <a:schemeClr val="tx1"/>
              </a:solidFill>
            </a:endParaRPr>
          </a:p>
        </p:txBody>
      </p:sp>
      <p:sp>
        <p:nvSpPr>
          <p:cNvPr id="2" name="Прямоугольник 1"/>
          <p:cNvSpPr/>
          <p:nvPr/>
        </p:nvSpPr>
        <p:spPr>
          <a:xfrm>
            <a:off x="1835696" y="476672"/>
            <a:ext cx="5544616" cy="707886"/>
          </a:xfrm>
          <a:prstGeom prst="rect">
            <a:avLst/>
          </a:prstGeom>
          <a:solidFill>
            <a:srgbClr val="FFFF00"/>
          </a:solidFill>
        </p:spPr>
        <p:txBody>
          <a:bodyPr wrap="square">
            <a:spAutoFit/>
          </a:bodyPr>
          <a:lstStyle/>
          <a:p>
            <a:pPr algn="ctr"/>
            <a:r>
              <a:rPr lang="uz-Latn-UZ" sz="4000" b="1" dirty="0">
                <a:solidFill>
                  <a:srgbClr val="FF0000"/>
                </a:solidFill>
              </a:rPr>
              <a:t>Statistika predmeti </a:t>
            </a:r>
            <a:endParaRPr lang="en-US" sz="4000" b="1" dirty="0">
              <a:solidFill>
                <a:srgbClr val="FF0000"/>
              </a:solidFill>
            </a:endParaRPr>
          </a:p>
        </p:txBody>
      </p:sp>
    </p:spTree>
    <p:extLst>
      <p:ext uri="{BB962C8B-B14F-4D97-AF65-F5344CB8AC3E}">
        <p14:creationId xmlns:p14="http://schemas.microsoft.com/office/powerpoint/2010/main" val="420905035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wd">
                                    <p:tmAbs val="500"/>
                                  </p:iterate>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3">
                                            <p:bg/>
                                          </p:spTgt>
                                        </p:tgtEl>
                                        <p:attrNameLst>
                                          <p:attrName>style.visibility</p:attrName>
                                        </p:attrNameLst>
                                      </p:cBhvr>
                                      <p:to>
                                        <p:strVal val="visible"/>
                                      </p:to>
                                    </p:set>
                                    <p:animEffect transition="in" filter="wipe(left)">
                                      <p:cBhvr>
                                        <p:cTn id="11" dur="500"/>
                                        <p:tgtEl>
                                          <p:spTgt spid="3">
                                            <p:bg/>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iterate type="lt">
                                    <p:tmPct val="10000"/>
                                  </p:iterate>
                                  <p:childTnLst>
                                    <p:set>
                                      <p:cBhvr>
                                        <p:cTn id="15" dur="1" fill="hold">
                                          <p:stCondLst>
                                            <p:cond delay="0"/>
                                          </p:stCondLst>
                                        </p:cTn>
                                        <p:tgtEl>
                                          <p:spTgt spid="3">
                                            <p:txEl>
                                              <p:pRg st="0" end="0"/>
                                            </p:txEl>
                                          </p:spTgt>
                                        </p:tgtEl>
                                        <p:attrNameLst>
                                          <p:attrName>style.visibility</p:attrName>
                                        </p:attrNameLst>
                                      </p:cBhvr>
                                      <p:to>
                                        <p:strVal val="visible"/>
                                      </p:to>
                                    </p:set>
                                    <p:animEffect transition="in" filter="wipe(left)">
                                      <p:cBhvr>
                                        <p:cTn id="1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1453731334"/>
              </p:ext>
            </p:extLst>
          </p:nvPr>
        </p:nvGraphicFramePr>
        <p:xfrm>
          <a:off x="684103" y="1196752"/>
          <a:ext cx="7704856" cy="1097280"/>
        </p:xfrm>
        <a:graphic>
          <a:graphicData uri="http://schemas.openxmlformats.org/drawingml/2006/table">
            <a:tbl>
              <a:tblPr>
                <a:tableStyleId>{5C22544A-7EE6-4342-B048-85BDC9FD1C3A}</a:tableStyleId>
              </a:tblPr>
              <a:tblGrid>
                <a:gridCol w="7704856">
                  <a:extLst>
                    <a:ext uri="{9D8B030D-6E8A-4147-A177-3AD203B41FA5}">
                      <a16:colId xmlns:a16="http://schemas.microsoft.com/office/drawing/2014/main" val="20000"/>
                    </a:ext>
                  </a:extLst>
                </a:gridCol>
              </a:tblGrid>
              <a:tr h="720080">
                <a:tc>
                  <a:txBody>
                    <a:bodyPr/>
                    <a:lstStyle/>
                    <a:p>
                      <a:pPr indent="270510" algn="ctr">
                        <a:spcAft>
                          <a:spcPts val="0"/>
                        </a:spcAft>
                      </a:pPr>
                      <a:r>
                        <a:rPr lang="uz-Latn-UZ" sz="3600" b="1" dirty="0">
                          <a:solidFill>
                            <a:srgbClr val="FF0000"/>
                          </a:solidFill>
                          <a:effectLst/>
                        </a:rPr>
                        <a:t>Statistika </a:t>
                      </a:r>
                      <a:r>
                        <a:rPr lang="uz-Latn-UZ" sz="3600" b="1" dirty="0" smtClean="0">
                          <a:solidFill>
                            <a:srgbClr val="FF0000"/>
                          </a:solidFill>
                          <a:effectLst/>
                        </a:rPr>
                        <a:t>ob</a:t>
                      </a:r>
                      <a:r>
                        <a:rPr lang="en-US" sz="3600" b="1" dirty="0" smtClean="0">
                          <a:solidFill>
                            <a:srgbClr val="FF0000"/>
                          </a:solidFill>
                          <a:effectLst/>
                        </a:rPr>
                        <a:t>’</a:t>
                      </a:r>
                      <a:r>
                        <a:rPr lang="uz-Latn-UZ" sz="3600" b="1" dirty="0" smtClean="0">
                          <a:solidFill>
                            <a:srgbClr val="FF0000"/>
                          </a:solidFill>
                          <a:effectLst/>
                        </a:rPr>
                        <a:t>yekti </a:t>
                      </a:r>
                      <a:r>
                        <a:rPr lang="uz-Latn-UZ" sz="3600" b="1" dirty="0" smtClean="0">
                          <a:solidFill>
                            <a:schemeClr val="bg2">
                              <a:lumMod val="10000"/>
                            </a:schemeClr>
                          </a:solidFill>
                          <a:effectLst/>
                        </a:rPr>
                        <a:t>– </a:t>
                      </a:r>
                      <a:endParaRPr lang="en-US" sz="3600" b="1" dirty="0" smtClean="0">
                        <a:solidFill>
                          <a:schemeClr val="bg2">
                            <a:lumMod val="10000"/>
                          </a:schemeClr>
                        </a:solidFill>
                        <a:effectLst/>
                      </a:endParaRPr>
                    </a:p>
                    <a:p>
                      <a:pPr indent="270510" algn="ctr">
                        <a:spcAft>
                          <a:spcPts val="0"/>
                        </a:spcAft>
                      </a:pPr>
                      <a:r>
                        <a:rPr lang="uz-Latn-UZ" sz="3600" b="1" dirty="0" smtClean="0">
                          <a:solidFill>
                            <a:schemeClr val="bg2">
                              <a:lumMod val="10000"/>
                            </a:schemeClr>
                          </a:solidFill>
                          <a:effectLst/>
                        </a:rPr>
                        <a:t>bu </a:t>
                      </a:r>
                      <a:r>
                        <a:rPr lang="uz-Latn-UZ" sz="3600" b="1" dirty="0">
                          <a:solidFill>
                            <a:schemeClr val="bg2">
                              <a:lumMod val="10000"/>
                            </a:schemeClr>
                          </a:solidFill>
                          <a:effectLst/>
                        </a:rPr>
                        <a:t>ommaviy hodisa va jarayonlardir.</a:t>
                      </a:r>
                      <a:endParaRPr lang="ru-RU" sz="3600" b="1" dirty="0">
                        <a:solidFill>
                          <a:schemeClr val="bg2">
                            <a:lumMod val="10000"/>
                          </a:schemeClr>
                        </a:solidFill>
                        <a:effectLst/>
                        <a:latin typeface="Times New Roman"/>
                        <a:ea typeface="Times New Roman"/>
                      </a:endParaRPr>
                    </a:p>
                  </a:txBody>
                  <a:tcPr marL="114300" marR="114300" marT="0" marB="0">
                    <a:solidFill>
                      <a:schemeClr val="accent6">
                        <a:lumMod val="20000"/>
                        <a:lumOff val="80000"/>
                      </a:schemeClr>
                    </a:solidFill>
                  </a:tcPr>
                </a:tc>
                <a:extLst>
                  <a:ext uri="{0D108BD9-81ED-4DB2-BD59-A6C34878D82A}">
                    <a16:rowId xmlns:a16="http://schemas.microsoft.com/office/drawing/2014/main" val="10000"/>
                  </a:ext>
                </a:extLst>
              </a:tr>
            </a:tbl>
          </a:graphicData>
        </a:graphic>
      </p:graphicFrame>
      <p:graphicFrame>
        <p:nvGraphicFramePr>
          <p:cNvPr id="6" name="Таблица 5"/>
          <p:cNvGraphicFramePr>
            <a:graphicFrameLocks noGrp="1"/>
          </p:cNvGraphicFramePr>
          <p:nvPr>
            <p:extLst>
              <p:ext uri="{D42A27DB-BD31-4B8C-83A1-F6EECF244321}">
                <p14:modId xmlns:p14="http://schemas.microsoft.com/office/powerpoint/2010/main" val="2884877240"/>
              </p:ext>
            </p:extLst>
          </p:nvPr>
        </p:nvGraphicFramePr>
        <p:xfrm>
          <a:off x="683568" y="3068960"/>
          <a:ext cx="3744416" cy="3413760"/>
        </p:xfrm>
        <a:graphic>
          <a:graphicData uri="http://schemas.openxmlformats.org/drawingml/2006/table">
            <a:tbl>
              <a:tblPr>
                <a:tableStyleId>{5C22544A-7EE6-4342-B048-85BDC9FD1C3A}</a:tableStyleId>
              </a:tblPr>
              <a:tblGrid>
                <a:gridCol w="3744416">
                  <a:extLst>
                    <a:ext uri="{9D8B030D-6E8A-4147-A177-3AD203B41FA5}">
                      <a16:colId xmlns:a16="http://schemas.microsoft.com/office/drawing/2014/main" val="20000"/>
                    </a:ext>
                  </a:extLst>
                </a:gridCol>
              </a:tblGrid>
              <a:tr h="3412976">
                <a:tc>
                  <a:txBody>
                    <a:bodyPr/>
                    <a:lstStyle/>
                    <a:p>
                      <a:pPr indent="270510" algn="just">
                        <a:spcAft>
                          <a:spcPts val="0"/>
                        </a:spcAft>
                      </a:pPr>
                      <a:r>
                        <a:rPr lang="uz-Latn-UZ" sz="3200" b="1" dirty="0">
                          <a:solidFill>
                            <a:srgbClr val="FF0000"/>
                          </a:solidFill>
                          <a:effectLst/>
                        </a:rPr>
                        <a:t>Ommaviy </a:t>
                      </a:r>
                      <a:r>
                        <a:rPr lang="uz-Latn-UZ" sz="3200" b="1" dirty="0" smtClean="0">
                          <a:solidFill>
                            <a:srgbClr val="FF0000"/>
                          </a:solidFill>
                          <a:effectLst/>
                        </a:rPr>
                        <a:t>hodisa</a:t>
                      </a:r>
                      <a:r>
                        <a:rPr lang="en-US" sz="3200" b="1" dirty="0" smtClean="0">
                          <a:solidFill>
                            <a:srgbClr val="FF0000"/>
                          </a:solidFill>
                          <a:effectLst/>
                        </a:rPr>
                        <a:t> </a:t>
                      </a:r>
                      <a:r>
                        <a:rPr lang="en-US" sz="3200" b="1" dirty="0" smtClean="0">
                          <a:solidFill>
                            <a:schemeClr val="bg2">
                              <a:lumMod val="10000"/>
                            </a:schemeClr>
                          </a:solidFill>
                          <a:effectLst/>
                        </a:rPr>
                        <a:t>- </a:t>
                      </a:r>
                      <a:r>
                        <a:rPr lang="en-US" sz="3200" b="1" dirty="0" err="1" smtClean="0">
                          <a:solidFill>
                            <a:schemeClr val="bg2">
                              <a:lumMod val="10000"/>
                            </a:schemeClr>
                          </a:solidFill>
                          <a:effectLst/>
                        </a:rPr>
                        <a:t>bu</a:t>
                      </a:r>
                      <a:r>
                        <a:rPr lang="en-US" sz="3200" b="1" dirty="0" smtClean="0">
                          <a:solidFill>
                            <a:schemeClr val="bg2">
                              <a:lumMod val="10000"/>
                            </a:schemeClr>
                          </a:solidFill>
                          <a:effectLst/>
                        </a:rPr>
                        <a:t> </a:t>
                      </a:r>
                      <a:r>
                        <a:rPr lang="uz-Latn-UZ" sz="3200" b="1" dirty="0" smtClean="0">
                          <a:solidFill>
                            <a:schemeClr val="bg2">
                              <a:lumMod val="10000"/>
                            </a:schemeClr>
                          </a:solidFill>
                          <a:effectLst/>
                        </a:rPr>
                        <a:t>biror </a:t>
                      </a:r>
                      <a:r>
                        <a:rPr lang="uz-Latn-UZ" sz="3200" b="1" dirty="0">
                          <a:solidFill>
                            <a:schemeClr val="bg2">
                              <a:lumMod val="10000"/>
                            </a:schemeClr>
                          </a:solidFill>
                          <a:effectLst/>
                        </a:rPr>
                        <a:t>obyektlar to‘plamida yoki murakkab obyekt elementlari majmuasida yuzaga chiqqan </a:t>
                      </a:r>
                      <a:r>
                        <a:rPr lang="uz-Latn-UZ" sz="3200" b="1" dirty="0" smtClean="0">
                          <a:solidFill>
                            <a:schemeClr val="bg2">
                              <a:lumMod val="10000"/>
                            </a:schemeClr>
                          </a:solidFill>
                          <a:effectLst/>
                        </a:rPr>
                        <a:t>voqea</a:t>
                      </a:r>
                      <a:r>
                        <a:rPr lang="en-US" sz="3200" b="1" dirty="0" err="1" smtClean="0">
                          <a:solidFill>
                            <a:schemeClr val="bg2">
                              <a:lumMod val="10000"/>
                            </a:schemeClr>
                          </a:solidFill>
                          <a:effectLst/>
                        </a:rPr>
                        <a:t>dir</a:t>
                      </a:r>
                      <a:r>
                        <a:rPr lang="uz-Latn-UZ" sz="3200" b="1" dirty="0" smtClean="0">
                          <a:solidFill>
                            <a:schemeClr val="bg2">
                              <a:lumMod val="10000"/>
                            </a:schemeClr>
                          </a:solidFill>
                          <a:effectLst/>
                        </a:rPr>
                        <a:t>.</a:t>
                      </a:r>
                      <a:endParaRPr lang="ru-RU" sz="3200" b="1" dirty="0">
                        <a:solidFill>
                          <a:schemeClr val="bg2">
                            <a:lumMod val="10000"/>
                          </a:schemeClr>
                        </a:solidFill>
                        <a:effectLst/>
                        <a:latin typeface="Times New Roman"/>
                        <a:ea typeface="Times New Roman"/>
                      </a:endParaRPr>
                    </a:p>
                  </a:txBody>
                  <a:tcPr marL="114300" marR="114300" marT="0" marB="0">
                    <a:solidFill>
                      <a:schemeClr val="accent3">
                        <a:lumMod val="20000"/>
                        <a:lumOff val="80000"/>
                      </a:schemeClr>
                    </a:solidFill>
                  </a:tcPr>
                </a:tc>
                <a:extLst>
                  <a:ext uri="{0D108BD9-81ED-4DB2-BD59-A6C34878D82A}">
                    <a16:rowId xmlns:a16="http://schemas.microsoft.com/office/drawing/2014/main" val="10000"/>
                  </a:ext>
                </a:extLst>
              </a:tr>
            </a:tbl>
          </a:graphicData>
        </a:graphic>
      </p:graphicFrame>
      <p:graphicFrame>
        <p:nvGraphicFramePr>
          <p:cNvPr id="7" name="Таблица 6"/>
          <p:cNvGraphicFramePr>
            <a:graphicFrameLocks noGrp="1"/>
          </p:cNvGraphicFramePr>
          <p:nvPr>
            <p:extLst>
              <p:ext uri="{D42A27DB-BD31-4B8C-83A1-F6EECF244321}">
                <p14:modId xmlns:p14="http://schemas.microsoft.com/office/powerpoint/2010/main" val="1718642930"/>
              </p:ext>
            </p:extLst>
          </p:nvPr>
        </p:nvGraphicFramePr>
        <p:xfrm>
          <a:off x="5004048" y="3068960"/>
          <a:ext cx="3744416" cy="3384376"/>
        </p:xfrm>
        <a:graphic>
          <a:graphicData uri="http://schemas.openxmlformats.org/drawingml/2006/table">
            <a:tbl>
              <a:tblPr>
                <a:tableStyleId>{5C22544A-7EE6-4342-B048-85BDC9FD1C3A}</a:tableStyleId>
              </a:tblPr>
              <a:tblGrid>
                <a:gridCol w="3744416">
                  <a:extLst>
                    <a:ext uri="{9D8B030D-6E8A-4147-A177-3AD203B41FA5}">
                      <a16:colId xmlns:a16="http://schemas.microsoft.com/office/drawing/2014/main" val="20000"/>
                    </a:ext>
                  </a:extLst>
                </a:gridCol>
              </a:tblGrid>
              <a:tr h="3384376">
                <a:tc>
                  <a:txBody>
                    <a:bodyPr/>
                    <a:lstStyle/>
                    <a:p>
                      <a:pPr indent="270510" algn="just">
                        <a:spcAft>
                          <a:spcPts val="0"/>
                        </a:spcAft>
                      </a:pPr>
                      <a:r>
                        <a:rPr lang="uz-Latn-UZ" sz="2800" b="1" dirty="0">
                          <a:solidFill>
                            <a:srgbClr val="FF0000"/>
                          </a:solidFill>
                          <a:effectLst/>
                        </a:rPr>
                        <a:t>Ommaviy jarayon </a:t>
                      </a:r>
                      <a:r>
                        <a:rPr lang="en-US" sz="2800" b="1" dirty="0" smtClean="0">
                          <a:solidFill>
                            <a:schemeClr val="bg2">
                              <a:lumMod val="10000"/>
                            </a:schemeClr>
                          </a:solidFill>
                          <a:effectLst/>
                        </a:rPr>
                        <a:t>- </a:t>
                      </a:r>
                      <a:r>
                        <a:rPr lang="en-US" sz="2800" b="1" dirty="0" err="1" smtClean="0">
                          <a:solidFill>
                            <a:schemeClr val="bg2">
                              <a:lumMod val="10000"/>
                            </a:schemeClr>
                          </a:solidFill>
                          <a:effectLst/>
                        </a:rPr>
                        <a:t>bu</a:t>
                      </a:r>
                      <a:r>
                        <a:rPr lang="en-US" sz="2800" b="1" dirty="0" smtClean="0">
                          <a:solidFill>
                            <a:schemeClr val="bg2">
                              <a:lumMod val="10000"/>
                            </a:schemeClr>
                          </a:solidFill>
                          <a:effectLst/>
                        </a:rPr>
                        <a:t> </a:t>
                      </a:r>
                      <a:r>
                        <a:rPr lang="uz-Latn-UZ" sz="2800" b="1" dirty="0" smtClean="0">
                          <a:solidFill>
                            <a:schemeClr val="bg2">
                              <a:lumMod val="10000"/>
                            </a:schemeClr>
                          </a:solidFill>
                          <a:effectLst/>
                        </a:rPr>
                        <a:t> </a:t>
                      </a:r>
                      <a:r>
                        <a:rPr lang="uz-Latn-UZ" sz="2800" b="1" dirty="0">
                          <a:solidFill>
                            <a:schemeClr val="bg2">
                              <a:lumMod val="10000"/>
                            </a:schemeClr>
                          </a:solidFill>
                          <a:effectLst/>
                        </a:rPr>
                        <a:t>obyektlar to‘plamida yoki murakkab obyektda sodir bo‘lgan voqealar oqimi, ularning </a:t>
                      </a:r>
                      <a:r>
                        <a:rPr lang="uz-Latn-UZ" sz="2800" b="1" dirty="0" smtClean="0">
                          <a:solidFill>
                            <a:schemeClr val="bg2">
                              <a:lumMod val="10000"/>
                            </a:schemeClr>
                          </a:solidFill>
                          <a:effectLst/>
                        </a:rPr>
                        <a:t>rivojlanishi</a:t>
                      </a:r>
                      <a:r>
                        <a:rPr lang="en-US" sz="2800" b="1" dirty="0" err="1" smtClean="0">
                          <a:solidFill>
                            <a:schemeClr val="bg2">
                              <a:lumMod val="10000"/>
                            </a:schemeClr>
                          </a:solidFill>
                          <a:effectLst/>
                        </a:rPr>
                        <a:t>dir</a:t>
                      </a:r>
                      <a:r>
                        <a:rPr lang="uz-Latn-UZ" sz="2800" b="1" dirty="0" smtClean="0">
                          <a:solidFill>
                            <a:schemeClr val="bg2">
                              <a:lumMod val="10000"/>
                            </a:schemeClr>
                          </a:solidFill>
                          <a:effectLst/>
                        </a:rPr>
                        <a:t>.</a:t>
                      </a:r>
                      <a:endParaRPr lang="ru-RU" sz="2800" b="1" dirty="0">
                        <a:solidFill>
                          <a:schemeClr val="bg2">
                            <a:lumMod val="10000"/>
                          </a:schemeClr>
                        </a:solidFill>
                        <a:effectLst/>
                        <a:latin typeface="Times New Roman"/>
                        <a:ea typeface="Times New Roman"/>
                      </a:endParaRPr>
                    </a:p>
                  </a:txBody>
                  <a:tcPr marL="114300" marR="114300" marT="0" marB="0">
                    <a:solidFill>
                      <a:schemeClr val="accent5">
                        <a:lumMod val="40000"/>
                        <a:lumOff val="60000"/>
                      </a:schemeClr>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3433803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2589835174"/>
              </p:ext>
            </p:extLst>
          </p:nvPr>
        </p:nvGraphicFramePr>
        <p:xfrm>
          <a:off x="684103" y="1196752"/>
          <a:ext cx="7704856" cy="4023360"/>
        </p:xfrm>
        <a:graphic>
          <a:graphicData uri="http://schemas.openxmlformats.org/drawingml/2006/table">
            <a:tbl>
              <a:tblPr>
                <a:tableStyleId>{5C22544A-7EE6-4342-B048-85BDC9FD1C3A}</a:tableStyleId>
              </a:tblPr>
              <a:tblGrid>
                <a:gridCol w="7704856">
                  <a:extLst>
                    <a:ext uri="{9D8B030D-6E8A-4147-A177-3AD203B41FA5}">
                      <a16:colId xmlns:a16="http://schemas.microsoft.com/office/drawing/2014/main" val="20000"/>
                    </a:ext>
                  </a:extLst>
                </a:gridCol>
              </a:tblGrid>
              <a:tr h="720080">
                <a:tc>
                  <a:txBody>
                    <a:bodyPr/>
                    <a:lstStyle/>
                    <a:p>
                      <a:pPr indent="270510" algn="ctr">
                        <a:spcAft>
                          <a:spcPts val="0"/>
                        </a:spcAft>
                      </a:pPr>
                      <a:r>
                        <a:rPr lang="uz-Latn-UZ" sz="4400" dirty="0">
                          <a:effectLst/>
                          <a:latin typeface="Times New Roman" panose="02020603050405020304" pitchFamily="18" charset="0"/>
                          <a:ea typeface="Times New Roman" panose="02020603050405020304" pitchFamily="18" charset="0"/>
                        </a:rPr>
                        <a:t>Ommaviy hodisa va jarayonning birinchi </a:t>
                      </a:r>
                      <a:r>
                        <a:rPr lang="uz-Latn-UZ" sz="4400" dirty="0">
                          <a:solidFill>
                            <a:srgbClr val="FF0000"/>
                          </a:solidFill>
                          <a:effectLst/>
                          <a:latin typeface="Times New Roman" panose="02020603050405020304" pitchFamily="18" charset="0"/>
                          <a:ea typeface="Times New Roman" panose="02020603050405020304" pitchFamily="18" charset="0"/>
                        </a:rPr>
                        <a:t>muhim belgisi</a:t>
                      </a:r>
                      <a:r>
                        <a:rPr lang="uz-Latn-UZ" sz="4400" dirty="0">
                          <a:effectLst/>
                          <a:latin typeface="Times New Roman" panose="02020603050405020304" pitchFamily="18" charset="0"/>
                          <a:ea typeface="Times New Roman" panose="02020603050405020304" pitchFamily="18" charset="0"/>
                        </a:rPr>
                        <a:t> - unda bir qancha obyektlar ishtirok etib, ular o‘xshashlik alomatiga ega ekanligidan iborat.</a:t>
                      </a:r>
                      <a:endParaRPr lang="ru-RU" sz="2800" dirty="0">
                        <a:effectLst/>
                        <a:latin typeface="Times New Roman" panose="02020603050405020304" pitchFamily="18" charset="0"/>
                        <a:ea typeface="Times New Roman" panose="02020603050405020304" pitchFamily="18" charset="0"/>
                      </a:endParaRPr>
                    </a:p>
                  </a:txBody>
                  <a:tcPr marL="114300" marR="114300" marT="0" marB="0">
                    <a:solidFill>
                      <a:schemeClr val="accent6">
                        <a:lumMod val="20000"/>
                        <a:lumOff val="80000"/>
                      </a:schemeClr>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425594751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4154295565"/>
              </p:ext>
            </p:extLst>
          </p:nvPr>
        </p:nvGraphicFramePr>
        <p:xfrm>
          <a:off x="467544" y="1412776"/>
          <a:ext cx="7848872" cy="4161657"/>
        </p:xfrm>
        <a:graphic>
          <a:graphicData uri="http://schemas.openxmlformats.org/drawingml/2006/table">
            <a:tbl>
              <a:tblPr>
                <a:tableStyleId>{5C22544A-7EE6-4342-B048-85BDC9FD1C3A}</a:tableStyleId>
              </a:tblPr>
              <a:tblGrid>
                <a:gridCol w="7848872">
                  <a:extLst>
                    <a:ext uri="{9D8B030D-6E8A-4147-A177-3AD203B41FA5}">
                      <a16:colId xmlns:a16="http://schemas.microsoft.com/office/drawing/2014/main" val="390037186"/>
                    </a:ext>
                  </a:extLst>
                </a:gridCol>
              </a:tblGrid>
              <a:tr h="4161657">
                <a:tc>
                  <a:txBody>
                    <a:bodyPr/>
                    <a:lstStyle/>
                    <a:p>
                      <a:pPr indent="270510" algn="ctr">
                        <a:spcAft>
                          <a:spcPts val="0"/>
                        </a:spcAft>
                      </a:pPr>
                      <a:r>
                        <a:rPr lang="uz-Latn-UZ" sz="4800" dirty="0">
                          <a:solidFill>
                            <a:schemeClr val="bg2">
                              <a:lumMod val="50000"/>
                            </a:schemeClr>
                          </a:solidFill>
                          <a:effectLst/>
                        </a:rPr>
                        <a:t>Statistik qonuniyatlar namoyon bo‘lishi uchun hodisa </a:t>
                      </a:r>
                      <a:r>
                        <a:rPr lang="uz-Latn-UZ" sz="4800" b="1" dirty="0">
                          <a:solidFill>
                            <a:schemeClr val="bg2">
                              <a:lumMod val="50000"/>
                            </a:schemeClr>
                          </a:solidFill>
                          <a:effectLst/>
                        </a:rPr>
                        <a:t>beg‘araz xatti-harakat natijasi</a:t>
                      </a:r>
                      <a:r>
                        <a:rPr lang="uz-Latn-UZ" sz="4800" dirty="0">
                          <a:solidFill>
                            <a:schemeClr val="bg2">
                              <a:lumMod val="50000"/>
                            </a:schemeClr>
                          </a:solidFill>
                          <a:effectLst/>
                        </a:rPr>
                        <a:t>, </a:t>
                      </a:r>
                      <a:r>
                        <a:rPr lang="uz-Latn-UZ" sz="4800" b="1" dirty="0">
                          <a:solidFill>
                            <a:schemeClr val="bg2">
                              <a:lumMod val="50000"/>
                            </a:schemeClr>
                          </a:solidFill>
                          <a:effectLst/>
                        </a:rPr>
                        <a:t>to‘plam bir jinsli </a:t>
                      </a:r>
                      <a:r>
                        <a:rPr lang="uz-Latn-UZ" sz="4800" dirty="0">
                          <a:solidFill>
                            <a:schemeClr val="bg2">
                              <a:lumMod val="50000"/>
                            </a:schemeClr>
                          </a:solidFill>
                          <a:effectLst/>
                        </a:rPr>
                        <a:t>bo‘lishi kerak.</a:t>
                      </a:r>
                      <a:endParaRPr lang="ru-RU" sz="3200" dirty="0">
                        <a:solidFill>
                          <a:schemeClr val="bg2">
                            <a:lumMod val="50000"/>
                          </a:schemeClr>
                        </a:solidFill>
                        <a:effectLst/>
                        <a:latin typeface="Times New Roman" panose="02020603050405020304" pitchFamily="18" charset="0"/>
                        <a:ea typeface="Times New Roman" panose="02020603050405020304" pitchFamily="18" charset="0"/>
                      </a:endParaRPr>
                    </a:p>
                  </a:txBody>
                  <a:tcPr marL="114300" marR="114300" marT="0" marB="0"/>
                </a:tc>
                <a:extLst>
                  <a:ext uri="{0D108BD9-81ED-4DB2-BD59-A6C34878D82A}">
                    <a16:rowId xmlns:a16="http://schemas.microsoft.com/office/drawing/2014/main" val="3553721091"/>
                  </a:ext>
                </a:extLst>
              </a:tr>
            </a:tbl>
          </a:graphicData>
        </a:graphic>
      </p:graphicFrame>
    </p:spTree>
    <p:extLst>
      <p:ext uri="{BB962C8B-B14F-4D97-AF65-F5344CB8AC3E}">
        <p14:creationId xmlns:p14="http://schemas.microsoft.com/office/powerpoint/2010/main" val="120143588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Рисунок 7"/>
          <p:cNvPicPr>
            <a:picLocks noGrp="1" noChangeAspect="1"/>
          </p:cNvPicPr>
          <p:nvPr>
            <p:ph type="pic" idx="1"/>
          </p:nvPr>
        </p:nvPicPr>
        <p:blipFill>
          <a:blip r:embed="rId2">
            <a:extLst>
              <a:ext uri="{28A0092B-C50C-407E-A947-70E740481C1C}">
                <a14:useLocalDpi xmlns:a14="http://schemas.microsoft.com/office/drawing/2010/main" val="0"/>
              </a:ext>
            </a:extLst>
          </a:blip>
          <a:srcRect l="10671" r="10671"/>
          <a:stretch>
            <a:fillRect/>
          </a:stretch>
        </p:blipFill>
        <p:spPr>
          <a:xfrm>
            <a:off x="572840" y="827821"/>
            <a:ext cx="3207072" cy="2925763"/>
          </a:xfrm>
        </p:spPr>
      </p:pic>
      <p:sp>
        <p:nvSpPr>
          <p:cNvPr id="5" name="Прямоугольник 4"/>
          <p:cNvSpPr/>
          <p:nvPr/>
        </p:nvSpPr>
        <p:spPr>
          <a:xfrm>
            <a:off x="4139952" y="827821"/>
            <a:ext cx="4572000" cy="2677656"/>
          </a:xfrm>
          <a:prstGeom prst="rect">
            <a:avLst/>
          </a:prstGeom>
        </p:spPr>
        <p:txBody>
          <a:bodyPr>
            <a:spAutoFit/>
          </a:bodyPr>
          <a:lstStyle/>
          <a:p>
            <a:pPr algn="just"/>
            <a:r>
              <a:rPr lang="uz-Latn-UZ" sz="2800" b="1" dirty="0">
                <a:solidFill>
                  <a:srgbClr val="FF0000"/>
                </a:solidFill>
              </a:rPr>
              <a:t>Statistika uslubiyati </a:t>
            </a:r>
            <a:r>
              <a:rPr lang="uz-Latn-UZ" sz="2000" b="1" dirty="0"/>
              <a:t>- bu ommaviy hodisa va jarayonlarni o‘rganishda, unda namoyon bo‘ladigan qonuniyatlarni oydinlashtirishda ishlatiladigan o‘ziga xos uslub, ya’ni statistika fani va amaliyotida qo‘llanadigan yo‘llar, usullar, vositalar </a:t>
            </a:r>
            <a:r>
              <a:rPr lang="uz-Latn-UZ" sz="2000" b="1" dirty="0" smtClean="0"/>
              <a:t>majmuasi</a:t>
            </a:r>
            <a:r>
              <a:rPr lang="en-US" sz="2000" b="1" dirty="0" smtClean="0"/>
              <a:t>.</a:t>
            </a:r>
            <a:endParaRPr lang="ru-RU" sz="2000" b="1" dirty="0"/>
          </a:p>
        </p:txBody>
      </p:sp>
      <p:sp>
        <p:nvSpPr>
          <p:cNvPr id="9" name="Прямоугольник 8"/>
          <p:cNvSpPr/>
          <p:nvPr/>
        </p:nvSpPr>
        <p:spPr>
          <a:xfrm>
            <a:off x="4139952" y="3933056"/>
            <a:ext cx="4602088" cy="2308324"/>
          </a:xfrm>
          <a:prstGeom prst="rect">
            <a:avLst/>
          </a:prstGeom>
        </p:spPr>
        <p:txBody>
          <a:bodyPr wrap="square">
            <a:spAutoFit/>
          </a:bodyPr>
          <a:lstStyle/>
          <a:p>
            <a:pPr algn="just"/>
            <a:r>
              <a:rPr lang="uz-Latn-UZ" b="1" dirty="0"/>
              <a:t>Ommaviy hodisa va jarayonlarning miqdoriy nisbatlarini aniqlash, ularda namoyon bo‘ladigan qonuniyatlarni oydinlashtirish maqsadida amalga oshiriladigan statistik tadqiqotlar bir necha bosqichlarga, ular esa fazalarga bo‘linadi. Bosqich va fazalar o‘zining maqsadi, vazifalari va xususiyatlari bilan bir biridan ajralib turadi.</a:t>
            </a:r>
            <a:endParaRPr lang="ru-RU" b="1" dirty="0"/>
          </a:p>
        </p:txBody>
      </p:sp>
    </p:spTree>
    <p:extLst>
      <p:ext uri="{BB962C8B-B14F-4D97-AF65-F5344CB8AC3E}">
        <p14:creationId xmlns:p14="http://schemas.microsoft.com/office/powerpoint/2010/main" val="27953647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5" name="Группа 14"/>
          <p:cNvGrpSpPr/>
          <p:nvPr/>
        </p:nvGrpSpPr>
        <p:grpSpPr>
          <a:xfrm>
            <a:off x="515888" y="4898545"/>
            <a:ext cx="8112224" cy="1436505"/>
            <a:chOff x="0" y="4376622"/>
            <a:chExt cx="8112224" cy="1436505"/>
          </a:xfrm>
        </p:grpSpPr>
        <p:sp>
          <p:nvSpPr>
            <p:cNvPr id="22" name="Прямоугольник 21"/>
            <p:cNvSpPr/>
            <p:nvPr/>
          </p:nvSpPr>
          <p:spPr>
            <a:xfrm>
              <a:off x="0" y="4376622"/>
              <a:ext cx="8112224" cy="1436505"/>
            </a:xfrm>
            <a:prstGeom prst="rect">
              <a:avLst/>
            </a:prstGeom>
          </p:spPr>
          <p:style>
            <a:lnRef idx="1">
              <a:schemeClr val="accent6"/>
            </a:lnRef>
            <a:fillRef idx="2">
              <a:schemeClr val="accent6"/>
            </a:fillRef>
            <a:effectRef idx="1">
              <a:schemeClr val="accent6"/>
            </a:effectRef>
            <a:fontRef idx="minor">
              <a:schemeClr val="dk1"/>
            </a:fontRef>
          </p:style>
        </p:sp>
        <p:sp>
          <p:nvSpPr>
            <p:cNvPr id="23" name="Прямоугольник 22"/>
            <p:cNvSpPr/>
            <p:nvPr/>
          </p:nvSpPr>
          <p:spPr>
            <a:xfrm>
              <a:off x="0" y="4376622"/>
              <a:ext cx="8112224" cy="1436505"/>
            </a:xfrm>
            <a:prstGeom prst="rect">
              <a:avLst/>
            </a:prstGeom>
          </p:spPr>
          <p:style>
            <a:lnRef idx="1">
              <a:schemeClr val="accent6"/>
            </a:lnRef>
            <a:fillRef idx="2">
              <a:schemeClr val="accent6"/>
            </a:fillRef>
            <a:effectRef idx="1">
              <a:schemeClr val="accent6"/>
            </a:effectRef>
            <a:fontRef idx="minor">
              <a:schemeClr val="dk1"/>
            </a:fontRef>
          </p:style>
          <p:txBody>
            <a:bodyPr spcFirstLastPara="0" vert="horz" wrap="square" lIns="334264" tIns="334264" rIns="334264" bIns="334264" numCol="1" spcCol="1270" anchor="ctr" anchorCtr="0">
              <a:noAutofit/>
            </a:bodyPr>
            <a:lstStyle/>
            <a:p>
              <a:pPr lvl="0" algn="ctr" defTabSz="2089150">
                <a:lnSpc>
                  <a:spcPct val="90000"/>
                </a:lnSpc>
                <a:spcBef>
                  <a:spcPct val="0"/>
                </a:spcBef>
                <a:spcAft>
                  <a:spcPct val="35000"/>
                </a:spcAft>
              </a:pPr>
              <a:r>
                <a:rPr lang="en-US" sz="4700" kern="1200" dirty="0" smtClean="0">
                  <a:solidFill>
                    <a:schemeClr val="tx2">
                      <a:lumMod val="50000"/>
                    </a:schemeClr>
                  </a:solidFill>
                </a:rPr>
                <a:t>a</a:t>
              </a:r>
              <a:r>
                <a:rPr lang="uz-Latn-UZ" sz="4700" kern="1200" dirty="0" smtClean="0">
                  <a:solidFill>
                    <a:schemeClr val="tx2">
                      <a:lumMod val="50000"/>
                    </a:schemeClr>
                  </a:solidFill>
                </a:rPr>
                <a:t>nalitik statistika bosqichi</a:t>
              </a:r>
              <a:endParaRPr lang="ru-RU" sz="4700" kern="1200" dirty="0">
                <a:solidFill>
                  <a:schemeClr val="tx2">
                    <a:lumMod val="50000"/>
                  </a:schemeClr>
                </a:solidFill>
              </a:endParaRPr>
            </a:p>
          </p:txBody>
        </p:sp>
      </p:grpSp>
      <p:grpSp>
        <p:nvGrpSpPr>
          <p:cNvPr id="16" name="Группа 15"/>
          <p:cNvGrpSpPr/>
          <p:nvPr/>
        </p:nvGrpSpPr>
        <p:grpSpPr>
          <a:xfrm>
            <a:off x="515888" y="2710747"/>
            <a:ext cx="8112224" cy="2209344"/>
            <a:chOff x="0" y="2188824"/>
            <a:chExt cx="8112224" cy="2209344"/>
          </a:xfrm>
        </p:grpSpPr>
        <p:sp>
          <p:nvSpPr>
            <p:cNvPr id="20" name="Выноска со стрелкой вверх 19"/>
            <p:cNvSpPr/>
            <p:nvPr/>
          </p:nvSpPr>
          <p:spPr>
            <a:xfrm rot="10800000">
              <a:off x="0" y="2188824"/>
              <a:ext cx="8112224" cy="2209344"/>
            </a:xfrm>
            <a:prstGeom prst="upArrowCallout">
              <a:avLst/>
            </a:prstGeom>
          </p:spPr>
          <p:style>
            <a:lnRef idx="1">
              <a:schemeClr val="accent6"/>
            </a:lnRef>
            <a:fillRef idx="2">
              <a:schemeClr val="accent6"/>
            </a:fillRef>
            <a:effectRef idx="1">
              <a:schemeClr val="accent6"/>
            </a:effectRef>
            <a:fontRef idx="minor">
              <a:schemeClr val="dk1"/>
            </a:fontRef>
          </p:style>
        </p:sp>
        <p:sp>
          <p:nvSpPr>
            <p:cNvPr id="21" name="Выноска со стрелкой вверх 6"/>
            <p:cNvSpPr/>
            <p:nvPr/>
          </p:nvSpPr>
          <p:spPr>
            <a:xfrm rot="21600000">
              <a:off x="0" y="2188824"/>
              <a:ext cx="8112224" cy="1435565"/>
            </a:xfrm>
            <a:prstGeom prst="rect">
              <a:avLst/>
            </a:prstGeom>
          </p:spPr>
          <p:style>
            <a:lnRef idx="1">
              <a:schemeClr val="accent6"/>
            </a:lnRef>
            <a:fillRef idx="2">
              <a:schemeClr val="accent6"/>
            </a:fillRef>
            <a:effectRef idx="1">
              <a:schemeClr val="accent6"/>
            </a:effectRef>
            <a:fontRef idx="minor">
              <a:schemeClr val="dk1"/>
            </a:fontRef>
          </p:style>
          <p:txBody>
            <a:bodyPr spcFirstLastPara="0" vert="horz" wrap="square" lIns="334264" tIns="334264" rIns="334264" bIns="334264" numCol="1" spcCol="1270" anchor="ctr" anchorCtr="0">
              <a:noAutofit/>
            </a:bodyPr>
            <a:lstStyle/>
            <a:p>
              <a:pPr lvl="0" algn="ctr" defTabSz="2089150">
                <a:lnSpc>
                  <a:spcPct val="90000"/>
                </a:lnSpc>
                <a:spcBef>
                  <a:spcPct val="0"/>
                </a:spcBef>
                <a:spcAft>
                  <a:spcPct val="35000"/>
                </a:spcAft>
              </a:pPr>
              <a:r>
                <a:rPr lang="en-US" sz="4700" kern="1200" dirty="0" smtClean="0">
                  <a:solidFill>
                    <a:schemeClr val="tx2">
                      <a:lumMod val="50000"/>
                    </a:schemeClr>
                  </a:solidFill>
                </a:rPr>
                <a:t>t</a:t>
              </a:r>
              <a:r>
                <a:rPr lang="uz-Latn-UZ" sz="4700" kern="1200" dirty="0" smtClean="0">
                  <a:solidFill>
                    <a:schemeClr val="tx2">
                      <a:lumMod val="50000"/>
                    </a:schemeClr>
                  </a:solidFill>
                </a:rPr>
                <a:t>asviriy statistika bosqichi</a:t>
              </a:r>
              <a:endParaRPr lang="ru-RU" sz="4700" kern="1200" dirty="0">
                <a:solidFill>
                  <a:schemeClr val="tx2">
                    <a:lumMod val="50000"/>
                  </a:schemeClr>
                </a:solidFill>
              </a:endParaRPr>
            </a:p>
          </p:txBody>
        </p:sp>
      </p:grpSp>
      <p:grpSp>
        <p:nvGrpSpPr>
          <p:cNvPr id="17" name="Группа 16"/>
          <p:cNvGrpSpPr/>
          <p:nvPr/>
        </p:nvGrpSpPr>
        <p:grpSpPr>
          <a:xfrm>
            <a:off x="515888" y="522950"/>
            <a:ext cx="8112224" cy="2209344"/>
            <a:chOff x="0" y="1027"/>
            <a:chExt cx="8112224" cy="2209344"/>
          </a:xfrm>
        </p:grpSpPr>
        <p:sp>
          <p:nvSpPr>
            <p:cNvPr id="18" name="Выноска со стрелкой вверх 17"/>
            <p:cNvSpPr/>
            <p:nvPr/>
          </p:nvSpPr>
          <p:spPr>
            <a:xfrm rot="10800000">
              <a:off x="0" y="1027"/>
              <a:ext cx="8112224" cy="2209344"/>
            </a:xfrm>
            <a:prstGeom prst="upArrowCallout">
              <a:avLst/>
            </a:prstGeom>
          </p:spPr>
          <p:style>
            <a:lnRef idx="1">
              <a:schemeClr val="accent6"/>
            </a:lnRef>
            <a:fillRef idx="2">
              <a:schemeClr val="accent6"/>
            </a:fillRef>
            <a:effectRef idx="1">
              <a:schemeClr val="accent6"/>
            </a:effectRef>
            <a:fontRef idx="minor">
              <a:schemeClr val="dk1"/>
            </a:fontRef>
          </p:style>
        </p:sp>
        <p:sp>
          <p:nvSpPr>
            <p:cNvPr id="19" name="Выноска со стрелкой вверх 8"/>
            <p:cNvSpPr/>
            <p:nvPr/>
          </p:nvSpPr>
          <p:spPr>
            <a:xfrm rot="21600000">
              <a:off x="0" y="1027"/>
              <a:ext cx="8112224" cy="1435565"/>
            </a:xfrm>
            <a:prstGeom prst="rect">
              <a:avLst/>
            </a:prstGeom>
          </p:spPr>
          <p:style>
            <a:lnRef idx="1">
              <a:schemeClr val="accent6"/>
            </a:lnRef>
            <a:fillRef idx="2">
              <a:schemeClr val="accent6"/>
            </a:fillRef>
            <a:effectRef idx="1">
              <a:schemeClr val="accent6"/>
            </a:effectRef>
            <a:fontRef idx="minor">
              <a:schemeClr val="dk1"/>
            </a:fontRef>
          </p:style>
          <p:txBody>
            <a:bodyPr spcFirstLastPara="0" vert="horz" wrap="square" lIns="334264" tIns="334264" rIns="334264" bIns="334264" numCol="1" spcCol="1270" anchor="ctr" anchorCtr="0">
              <a:noAutofit/>
            </a:bodyPr>
            <a:lstStyle/>
            <a:p>
              <a:pPr lvl="0" algn="ctr" defTabSz="2089150">
                <a:lnSpc>
                  <a:spcPct val="90000"/>
                </a:lnSpc>
                <a:spcBef>
                  <a:spcPct val="0"/>
                </a:spcBef>
                <a:spcAft>
                  <a:spcPct val="35000"/>
                </a:spcAft>
              </a:pPr>
              <a:r>
                <a:rPr lang="en-US" sz="4700" kern="1200" dirty="0" smtClean="0">
                  <a:solidFill>
                    <a:schemeClr val="tx2">
                      <a:lumMod val="50000"/>
                    </a:schemeClr>
                  </a:solidFill>
                </a:rPr>
                <a:t>S</a:t>
              </a:r>
              <a:r>
                <a:rPr lang="uz-Latn-UZ" sz="4700" kern="1200" dirty="0" smtClean="0">
                  <a:solidFill>
                    <a:schemeClr val="tx2">
                      <a:lumMod val="50000"/>
                    </a:schemeClr>
                  </a:solidFill>
                </a:rPr>
                <a:t>tatistik tadqiqot</a:t>
              </a:r>
              <a:r>
                <a:rPr lang="ru-RU" sz="4700" kern="1200" dirty="0" smtClean="0">
                  <a:solidFill>
                    <a:schemeClr val="tx2">
                      <a:lumMod val="50000"/>
                    </a:schemeClr>
                  </a:solidFill>
                </a:rPr>
                <a:t> </a:t>
              </a:r>
              <a:r>
                <a:rPr lang="en-US" sz="4700" kern="1200" dirty="0" err="1" smtClean="0">
                  <a:solidFill>
                    <a:schemeClr val="tx2">
                      <a:lumMod val="50000"/>
                    </a:schemeClr>
                  </a:solidFill>
                </a:rPr>
                <a:t>bosqichlari</a:t>
              </a:r>
              <a:r>
                <a:rPr lang="en-US" sz="4700" kern="1200" dirty="0" smtClean="0">
                  <a:solidFill>
                    <a:schemeClr val="tx2">
                      <a:lumMod val="50000"/>
                    </a:schemeClr>
                  </a:solidFill>
                </a:rPr>
                <a:t>:</a:t>
              </a:r>
              <a:endParaRPr lang="ru-RU" sz="4700" kern="1200" dirty="0">
                <a:solidFill>
                  <a:schemeClr val="tx2">
                    <a:lumMod val="50000"/>
                  </a:schemeClr>
                </a:solidFill>
              </a:endParaRPr>
            </a:p>
          </p:txBody>
        </p:sp>
      </p:grpSp>
    </p:spTree>
    <p:extLst>
      <p:ext uri="{BB962C8B-B14F-4D97-AF65-F5344CB8AC3E}">
        <p14:creationId xmlns:p14="http://schemas.microsoft.com/office/powerpoint/2010/main" val="380549351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Прямоугольник 4"/>
          <p:cNvSpPr/>
          <p:nvPr/>
        </p:nvSpPr>
        <p:spPr>
          <a:xfrm>
            <a:off x="395536" y="1844824"/>
            <a:ext cx="8424936" cy="4031873"/>
          </a:xfrm>
          <a:prstGeom prst="rect">
            <a:avLst/>
          </a:prstGeom>
          <a:solidFill>
            <a:schemeClr val="accent5">
              <a:lumMod val="20000"/>
              <a:lumOff val="80000"/>
            </a:schemeClr>
          </a:solidFill>
        </p:spPr>
        <p:txBody>
          <a:bodyPr wrap="square">
            <a:spAutoFit/>
          </a:bodyPr>
          <a:lstStyle/>
          <a:p>
            <a:r>
              <a:rPr lang="uz-Latn-UZ" sz="3200" dirty="0" smtClean="0">
                <a:latin typeface="Times New Roman" panose="02020603050405020304" pitchFamily="18" charset="0"/>
                <a:ea typeface="Times New Roman" panose="02020603050405020304" pitchFamily="18" charset="0"/>
              </a:rPr>
              <a:t>B</a:t>
            </a:r>
            <a:r>
              <a:rPr lang="en-US" sz="3200" dirty="0" smtClean="0">
                <a:latin typeface="Times New Roman" panose="02020603050405020304" pitchFamily="18" charset="0"/>
                <a:ea typeface="Times New Roman" panose="02020603050405020304" pitchFamily="18" charset="0"/>
              </a:rPr>
              <a:t>u</a:t>
            </a:r>
            <a:r>
              <a:rPr lang="uz-Latn-UZ" sz="3200" dirty="0" smtClean="0">
                <a:latin typeface="Times New Roman" panose="02020603050405020304" pitchFamily="18" charset="0"/>
                <a:ea typeface="Times New Roman" panose="02020603050405020304" pitchFamily="18" charset="0"/>
              </a:rPr>
              <a:t> </a:t>
            </a:r>
            <a:r>
              <a:rPr lang="uz-Latn-UZ" sz="3200" dirty="0">
                <a:latin typeface="Times New Roman" panose="02020603050405020304" pitchFamily="18" charset="0"/>
                <a:ea typeface="Times New Roman" panose="02020603050405020304" pitchFamily="18" charset="0"/>
              </a:rPr>
              <a:t>bosqichda quyidagi asosiy maqsad va vazifalar ko‘zlanadi</a:t>
            </a:r>
            <a:r>
              <a:rPr lang="uz-Latn-UZ" sz="3200" dirty="0" smtClean="0">
                <a:latin typeface="Times New Roman" panose="02020603050405020304" pitchFamily="18" charset="0"/>
                <a:ea typeface="Times New Roman" panose="02020603050405020304" pitchFamily="18" charset="0"/>
              </a:rPr>
              <a:t>:</a:t>
            </a:r>
            <a:endParaRPr lang="en-US" sz="3200" dirty="0" smtClean="0">
              <a:latin typeface="Times New Roman" panose="02020603050405020304" pitchFamily="18" charset="0"/>
              <a:ea typeface="Times New Roman" panose="02020603050405020304" pitchFamily="18" charset="0"/>
            </a:endParaRPr>
          </a:p>
          <a:p>
            <a:pPr algn="ctr"/>
            <a:r>
              <a:rPr lang="uz-Latn-UZ" sz="3200" dirty="0" smtClean="0">
                <a:latin typeface="Times New Roman" panose="02020603050405020304" pitchFamily="18" charset="0"/>
                <a:ea typeface="Times New Roman" panose="02020603050405020304" pitchFamily="18" charset="0"/>
              </a:rPr>
              <a:t> </a:t>
            </a:r>
            <a:r>
              <a:rPr lang="uz-Latn-UZ" sz="3200" dirty="0">
                <a:latin typeface="Times New Roman" panose="02020603050405020304" pitchFamily="18" charset="0"/>
                <a:ea typeface="Times New Roman" panose="02020603050405020304" pitchFamily="18" charset="0"/>
              </a:rPr>
              <a:t>o‘rganilayotgan obyektlarni spetsifikatsiyalash, ular haqida ma’lumotlar to‘plash va qayta ishlash, ommaviy hodisa va jarayonlarning miqdoriy me’yorlarini tavsiflovchi ko‘rsatkichlarni hisoblash, ularni ko‘rkam va ixcham shaklda va zarur hollarda so‘z bilan tavsiflash. </a:t>
            </a:r>
            <a:endParaRPr lang="ru-RU" sz="3200" dirty="0"/>
          </a:p>
        </p:txBody>
      </p:sp>
      <p:sp>
        <p:nvSpPr>
          <p:cNvPr id="6" name="Прямоугольник 5"/>
          <p:cNvSpPr/>
          <p:nvPr/>
        </p:nvSpPr>
        <p:spPr>
          <a:xfrm>
            <a:off x="1619672" y="836712"/>
            <a:ext cx="5670376" cy="590931"/>
          </a:xfrm>
          <a:prstGeom prst="rect">
            <a:avLst/>
          </a:prstGeom>
          <a:solidFill>
            <a:schemeClr val="accent3">
              <a:lumMod val="40000"/>
              <a:lumOff val="60000"/>
            </a:schemeClr>
          </a:solidFill>
        </p:spPr>
        <p:txBody>
          <a:bodyPr wrap="square">
            <a:spAutoFit/>
          </a:bodyPr>
          <a:lstStyle/>
          <a:p>
            <a:pPr lvl="0" algn="ctr" defTabSz="2089150">
              <a:lnSpc>
                <a:spcPct val="90000"/>
              </a:lnSpc>
              <a:spcBef>
                <a:spcPct val="0"/>
              </a:spcBef>
              <a:spcAft>
                <a:spcPct val="35000"/>
              </a:spcAft>
            </a:pPr>
            <a:r>
              <a:rPr lang="en-US" sz="3600" dirty="0" smtClean="0">
                <a:solidFill>
                  <a:schemeClr val="tx2">
                    <a:lumMod val="50000"/>
                  </a:schemeClr>
                </a:solidFill>
              </a:rPr>
              <a:t>T</a:t>
            </a:r>
            <a:r>
              <a:rPr lang="uz-Latn-UZ" sz="3600" dirty="0" smtClean="0">
                <a:solidFill>
                  <a:schemeClr val="tx2">
                    <a:lumMod val="50000"/>
                  </a:schemeClr>
                </a:solidFill>
              </a:rPr>
              <a:t>asviriy </a:t>
            </a:r>
            <a:r>
              <a:rPr lang="uz-Latn-UZ" sz="3600" dirty="0">
                <a:solidFill>
                  <a:schemeClr val="tx2">
                    <a:lumMod val="50000"/>
                  </a:schemeClr>
                </a:solidFill>
              </a:rPr>
              <a:t>statistika bosqichi</a:t>
            </a:r>
            <a:endParaRPr lang="ru-RU" sz="3600" dirty="0">
              <a:solidFill>
                <a:schemeClr val="tx2">
                  <a:lumMod val="50000"/>
                </a:schemeClr>
              </a:solidFill>
            </a:endParaRPr>
          </a:p>
        </p:txBody>
      </p:sp>
    </p:spTree>
    <p:extLst>
      <p:ext uri="{BB962C8B-B14F-4D97-AF65-F5344CB8AC3E}">
        <p14:creationId xmlns:p14="http://schemas.microsoft.com/office/powerpoint/2010/main" val="768470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iterate type="lt">
                                    <p:tmPct val="10000"/>
                                  </p:iterate>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Прямоугольник 4"/>
          <p:cNvSpPr/>
          <p:nvPr/>
        </p:nvSpPr>
        <p:spPr>
          <a:xfrm>
            <a:off x="395536" y="1225689"/>
            <a:ext cx="8424936" cy="5078313"/>
          </a:xfrm>
          <a:prstGeom prst="rect">
            <a:avLst/>
          </a:prstGeom>
          <a:solidFill>
            <a:schemeClr val="accent3">
              <a:lumMod val="40000"/>
              <a:lumOff val="60000"/>
            </a:schemeClr>
          </a:solidFill>
        </p:spPr>
        <p:txBody>
          <a:bodyPr wrap="square">
            <a:spAutoFit/>
          </a:bodyPr>
          <a:lstStyle/>
          <a:p>
            <a:pPr algn="ctr"/>
            <a:r>
              <a:rPr lang="uz-Latn-UZ" sz="3600" dirty="0" smtClean="0">
                <a:latin typeface="Times New Roman" panose="02020603050405020304" pitchFamily="18" charset="0"/>
                <a:ea typeface="Times New Roman" panose="02020603050405020304" pitchFamily="18" charset="0"/>
              </a:rPr>
              <a:t>B</a:t>
            </a:r>
            <a:r>
              <a:rPr lang="en-US" sz="3600" dirty="0" smtClean="0">
                <a:latin typeface="Times New Roman" panose="02020603050405020304" pitchFamily="18" charset="0"/>
                <a:ea typeface="Times New Roman" panose="02020603050405020304" pitchFamily="18" charset="0"/>
              </a:rPr>
              <a:t>u</a:t>
            </a:r>
            <a:r>
              <a:rPr lang="uz-Latn-UZ" sz="3600" dirty="0" smtClean="0">
                <a:latin typeface="Times New Roman" panose="02020603050405020304" pitchFamily="18" charset="0"/>
                <a:ea typeface="Times New Roman" panose="02020603050405020304" pitchFamily="18" charset="0"/>
              </a:rPr>
              <a:t> </a:t>
            </a:r>
            <a:r>
              <a:rPr lang="uz-Latn-UZ" sz="3600" dirty="0"/>
              <a:t>bosqichda esa ko‘rsatkichlarni statistik tahlil qilish, ular orasidagi sabab-oqibat bog‘lanishlarni aniqlash va baholash, o‘rganilayotgan obyektlar taqsimotlaridagi qonuniyatlarni oydinlashtirish, ilmiy gipotezalarni ishonchlilik jihatdan baholash va statistik xulosalarni chiqarish va hokazolar asosiy maqsad va vazifalar hisoblanadi</a:t>
            </a:r>
            <a:r>
              <a:rPr lang="uz-Latn-UZ" sz="3600" dirty="0" smtClean="0"/>
              <a:t>.</a:t>
            </a:r>
            <a:r>
              <a:rPr lang="uz-Latn-UZ" sz="3600" dirty="0"/>
              <a:t>	</a:t>
            </a:r>
            <a:endParaRPr lang="ru-RU" sz="3600" dirty="0"/>
          </a:p>
        </p:txBody>
      </p:sp>
      <p:sp>
        <p:nvSpPr>
          <p:cNvPr id="6" name="Прямоугольник 5"/>
          <p:cNvSpPr/>
          <p:nvPr/>
        </p:nvSpPr>
        <p:spPr>
          <a:xfrm>
            <a:off x="1772816" y="332656"/>
            <a:ext cx="5670376" cy="590931"/>
          </a:xfrm>
          <a:prstGeom prst="rect">
            <a:avLst/>
          </a:prstGeom>
          <a:solidFill>
            <a:srgbClr val="FFFF00"/>
          </a:solidFill>
        </p:spPr>
        <p:txBody>
          <a:bodyPr wrap="square">
            <a:spAutoFit/>
          </a:bodyPr>
          <a:lstStyle/>
          <a:p>
            <a:pPr lvl="0" algn="ctr" defTabSz="2089150">
              <a:lnSpc>
                <a:spcPct val="90000"/>
              </a:lnSpc>
              <a:spcBef>
                <a:spcPct val="0"/>
              </a:spcBef>
              <a:spcAft>
                <a:spcPct val="35000"/>
              </a:spcAft>
            </a:pPr>
            <a:r>
              <a:rPr lang="en-US" sz="3600" dirty="0" smtClean="0">
                <a:solidFill>
                  <a:schemeClr val="tx2">
                    <a:lumMod val="50000"/>
                  </a:schemeClr>
                </a:solidFill>
              </a:rPr>
              <a:t>A</a:t>
            </a:r>
            <a:r>
              <a:rPr lang="uz-Latn-UZ" sz="3600" dirty="0" smtClean="0">
                <a:solidFill>
                  <a:schemeClr val="tx2">
                    <a:lumMod val="50000"/>
                  </a:schemeClr>
                </a:solidFill>
              </a:rPr>
              <a:t>nalitik statistika </a:t>
            </a:r>
            <a:r>
              <a:rPr lang="uz-Latn-UZ" sz="3600" dirty="0">
                <a:solidFill>
                  <a:schemeClr val="tx2">
                    <a:lumMod val="50000"/>
                  </a:schemeClr>
                </a:solidFill>
              </a:rPr>
              <a:t>bosqichi</a:t>
            </a:r>
            <a:endParaRPr lang="ru-RU" sz="3600" dirty="0">
              <a:solidFill>
                <a:schemeClr val="tx2">
                  <a:lumMod val="50000"/>
                </a:schemeClr>
              </a:solidFill>
            </a:endParaRPr>
          </a:p>
        </p:txBody>
      </p:sp>
    </p:spTree>
    <p:extLst>
      <p:ext uri="{BB962C8B-B14F-4D97-AF65-F5344CB8AC3E}">
        <p14:creationId xmlns:p14="http://schemas.microsoft.com/office/powerpoint/2010/main" val="339651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iterate type="lt">
                                    <p:tmPct val="10000"/>
                                  </p:iterate>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Прямоугольник 5"/>
          <p:cNvSpPr/>
          <p:nvPr/>
        </p:nvSpPr>
        <p:spPr>
          <a:xfrm>
            <a:off x="107504" y="116632"/>
            <a:ext cx="8784976" cy="6370975"/>
          </a:xfrm>
          <a:prstGeom prst="rect">
            <a:avLst/>
          </a:prstGeom>
        </p:spPr>
        <p:txBody>
          <a:bodyPr wrap="square">
            <a:spAutoFit/>
          </a:bodyPr>
          <a:lstStyle/>
          <a:p>
            <a:pPr algn="ctr"/>
            <a:r>
              <a:rPr lang="ru-RU" sz="2800" b="1" i="1" dirty="0" err="1">
                <a:latin typeface="Times New Roman" pitchFamily="18" charset="0"/>
                <a:cs typeface="Times New Roman" pitchFamily="18" charset="0"/>
              </a:rPr>
              <a:t>Statistika</a:t>
            </a:r>
            <a:r>
              <a:rPr lang="ru-RU" sz="2800" b="1" i="1" dirty="0">
                <a:latin typeface="Times New Roman" pitchFamily="18" charset="0"/>
                <a:cs typeface="Times New Roman" pitchFamily="18" charset="0"/>
              </a:rPr>
              <a:t> </a:t>
            </a:r>
            <a:r>
              <a:rPr lang="ru-RU" sz="2800" b="1" i="1" dirty="0" smtClean="0">
                <a:latin typeface="Times New Roman" pitchFamily="18" charset="0"/>
                <a:cs typeface="Times New Roman" pitchFamily="18" charset="0"/>
              </a:rPr>
              <a:t> </a:t>
            </a:r>
            <a:r>
              <a:rPr lang="ru-RU" sz="2800" b="1" i="1" dirty="0" err="1" smtClean="0">
                <a:latin typeface="Times New Roman" pitchFamily="18" charset="0"/>
                <a:cs typeface="Times New Roman" pitchFamily="18" charset="0"/>
              </a:rPr>
              <a:t>vazifalar</a:t>
            </a:r>
            <a:r>
              <a:rPr lang="en-US" sz="2000" b="1" i="1" dirty="0" smtClean="0">
                <a:latin typeface="Times New Roman" pitchFamily="18" charset="0"/>
                <a:cs typeface="Times New Roman" pitchFamily="18" charset="0"/>
              </a:rPr>
              <a:t> </a:t>
            </a:r>
            <a:r>
              <a:rPr lang="en-US" sz="2800" b="1" i="1" dirty="0" smtClean="0">
                <a:latin typeface="Times New Roman" pitchFamily="18" charset="0"/>
                <a:cs typeface="Times New Roman" pitchFamily="18" charset="0"/>
              </a:rPr>
              <a:t>i</a:t>
            </a:r>
            <a:endParaRPr lang="ru-RU" sz="2000" b="1" i="1" dirty="0">
              <a:latin typeface="Times New Roman" pitchFamily="18" charset="0"/>
              <a:cs typeface="Times New Roman" pitchFamily="18" charset="0"/>
            </a:endParaRPr>
          </a:p>
          <a:p>
            <a:pPr algn="just"/>
            <a:r>
              <a:rPr lang="ru-RU" sz="2000" b="1" i="1" dirty="0" err="1">
                <a:latin typeface="Times New Roman" pitchFamily="18" charset="0"/>
                <a:cs typeface="Times New Roman" pitchFamily="18" charset="0"/>
              </a:rPr>
              <a:t>mamlakat</a:t>
            </a:r>
            <a:r>
              <a:rPr lang="ru-RU" sz="2000" b="1" i="1" dirty="0">
                <a:latin typeface="Times New Roman" pitchFamily="18" charset="0"/>
                <a:cs typeface="Times New Roman" pitchFamily="18" charset="0"/>
              </a:rPr>
              <a:t> </a:t>
            </a:r>
            <a:r>
              <a:rPr lang="ru-RU" sz="2000" b="1" i="1" dirty="0" err="1">
                <a:latin typeface="Times New Roman" pitchFamily="18" charset="0"/>
                <a:cs typeface="Times New Roman" pitchFamily="18" charset="0"/>
              </a:rPr>
              <a:t>iqtisodiyoti</a:t>
            </a:r>
            <a:r>
              <a:rPr lang="ru-RU" sz="2000" b="1" i="1" dirty="0">
                <a:latin typeface="Times New Roman" pitchFamily="18" charset="0"/>
                <a:cs typeface="Times New Roman" pitchFamily="18" charset="0"/>
              </a:rPr>
              <a:t> </a:t>
            </a:r>
            <a:r>
              <a:rPr lang="ru-RU" sz="2000" b="1" i="1" dirty="0" err="1">
                <a:latin typeface="Times New Roman" pitchFamily="18" charset="0"/>
                <a:cs typeface="Times New Roman" pitchFamily="18" charset="0"/>
              </a:rPr>
              <a:t>oldida</a:t>
            </a:r>
            <a:r>
              <a:rPr lang="ru-RU" sz="2000" b="1" i="1" dirty="0">
                <a:latin typeface="Times New Roman" pitchFamily="18" charset="0"/>
                <a:cs typeface="Times New Roman" pitchFamily="18" charset="0"/>
              </a:rPr>
              <a:t> </a:t>
            </a:r>
            <a:r>
              <a:rPr lang="ru-RU" sz="2000" b="1" i="1" dirty="0" err="1">
                <a:latin typeface="Times New Roman" pitchFamily="18" charset="0"/>
                <a:cs typeface="Times New Roman" pitchFamily="18" charset="0"/>
              </a:rPr>
              <a:t>turgan</a:t>
            </a:r>
            <a:r>
              <a:rPr lang="ru-RU" sz="2000" b="1" i="1" dirty="0">
                <a:latin typeface="Times New Roman" pitchFamily="18" charset="0"/>
                <a:cs typeface="Times New Roman" pitchFamily="18" charset="0"/>
              </a:rPr>
              <a:t> </a:t>
            </a:r>
            <a:r>
              <a:rPr lang="ru-RU" sz="2000" b="1" i="1" dirty="0" err="1">
                <a:latin typeface="Times New Roman" pitchFamily="18" charset="0"/>
                <a:cs typeface="Times New Roman" pitchFamily="18" charset="0"/>
              </a:rPr>
              <a:t>vazifalar</a:t>
            </a:r>
            <a:r>
              <a:rPr lang="ru-RU" sz="2000" b="1" i="1" dirty="0">
                <a:latin typeface="Times New Roman" pitchFamily="18" charset="0"/>
                <a:cs typeface="Times New Roman" pitchFamily="18" charset="0"/>
              </a:rPr>
              <a:t> </a:t>
            </a:r>
            <a:r>
              <a:rPr lang="ru-RU" sz="2000" b="1" i="1" dirty="0" err="1">
                <a:latin typeface="Times New Roman" pitchFamily="18" charset="0"/>
                <a:cs typeface="Times New Roman" pitchFamily="18" charset="0"/>
              </a:rPr>
              <a:t>bilan</a:t>
            </a:r>
            <a:r>
              <a:rPr lang="ru-RU" sz="2000" b="1" i="1" dirty="0">
                <a:latin typeface="Times New Roman" pitchFamily="18" charset="0"/>
                <a:cs typeface="Times New Roman" pitchFamily="18" charset="0"/>
              </a:rPr>
              <a:t> </a:t>
            </a:r>
            <a:r>
              <a:rPr lang="ru-RU" sz="2000" b="1" i="1" dirty="0" err="1">
                <a:latin typeface="Times New Roman" pitchFamily="18" charset="0"/>
                <a:cs typeface="Times New Roman" pitchFamily="18" charset="0"/>
              </a:rPr>
              <a:t>uzviy</a:t>
            </a:r>
            <a:r>
              <a:rPr lang="ru-RU" sz="2000" b="1" i="1" dirty="0">
                <a:latin typeface="Times New Roman" pitchFamily="18" charset="0"/>
                <a:cs typeface="Times New Roman" pitchFamily="18" charset="0"/>
              </a:rPr>
              <a:t> </a:t>
            </a:r>
            <a:r>
              <a:rPr lang="ru-RU" sz="2000" b="1" i="1" dirty="0" err="1">
                <a:latin typeface="Times New Roman" pitchFamily="18" charset="0"/>
                <a:cs typeface="Times New Roman" pitchFamily="18" charset="0"/>
              </a:rPr>
              <a:t>bog‘liq</a:t>
            </a:r>
            <a:r>
              <a:rPr lang="ru-RU" sz="2000" b="1" i="1" dirty="0">
                <a:latin typeface="Times New Roman" pitchFamily="18" charset="0"/>
                <a:cs typeface="Times New Roman" pitchFamily="18" charset="0"/>
              </a:rPr>
              <a:t> </a:t>
            </a:r>
            <a:r>
              <a:rPr lang="ru-RU" sz="2000" b="1" i="1" dirty="0" err="1">
                <a:latin typeface="Times New Roman" pitchFamily="18" charset="0"/>
                <a:cs typeface="Times New Roman" pitchFamily="18" charset="0"/>
              </a:rPr>
              <a:t>bo‘lib</a:t>
            </a:r>
            <a:r>
              <a:rPr lang="ru-RU" sz="2000" b="1" i="1" dirty="0">
                <a:latin typeface="Times New Roman" pitchFamily="18" charset="0"/>
                <a:cs typeface="Times New Roman" pitchFamily="18" charset="0"/>
              </a:rPr>
              <a:t>, </a:t>
            </a:r>
            <a:r>
              <a:rPr lang="ru-RU" sz="2000" b="1" i="1" dirty="0" err="1">
                <a:latin typeface="Times New Roman" pitchFamily="18" charset="0"/>
                <a:cs typeface="Times New Roman" pitchFamily="18" charset="0"/>
              </a:rPr>
              <a:t>bu</a:t>
            </a:r>
            <a:r>
              <a:rPr lang="ru-RU" sz="2000" b="1" i="1" dirty="0">
                <a:latin typeface="Times New Roman" pitchFamily="18" charset="0"/>
                <a:cs typeface="Times New Roman" pitchFamily="18" charset="0"/>
              </a:rPr>
              <a:t> </a:t>
            </a:r>
            <a:r>
              <a:rPr lang="ru-RU" sz="2000" b="1" i="1" dirty="0" err="1" smtClean="0">
                <a:latin typeface="Times New Roman" pitchFamily="18" charset="0"/>
                <a:cs typeface="Times New Roman" pitchFamily="18" charset="0"/>
              </a:rPr>
              <a:t>vazifalar</a:t>
            </a:r>
            <a:r>
              <a:rPr lang="en-US" sz="2000" b="1" i="1" dirty="0" smtClean="0">
                <a:latin typeface="Times New Roman" pitchFamily="18" charset="0"/>
                <a:cs typeface="Times New Roman" pitchFamily="18" charset="0"/>
              </a:rPr>
              <a:t>  </a:t>
            </a:r>
            <a:r>
              <a:rPr lang="ru-RU" sz="2000" b="1" i="1" dirty="0" err="1" smtClean="0">
                <a:latin typeface="Times New Roman" pitchFamily="18" charset="0"/>
                <a:cs typeface="Times New Roman" pitchFamily="18" charset="0"/>
              </a:rPr>
              <a:t>jumlasiga</a:t>
            </a:r>
            <a:r>
              <a:rPr lang="ru-RU" sz="2000" b="1" i="1" dirty="0" smtClean="0">
                <a:latin typeface="Times New Roman" pitchFamily="18" charset="0"/>
                <a:cs typeface="Times New Roman" pitchFamily="18" charset="0"/>
              </a:rPr>
              <a:t> </a:t>
            </a:r>
            <a:r>
              <a:rPr lang="ru-RU" sz="2000" b="1" i="1" dirty="0" err="1">
                <a:latin typeface="Times New Roman" pitchFamily="18" charset="0"/>
                <a:cs typeface="Times New Roman" pitchFamily="18" charset="0"/>
              </a:rPr>
              <a:t>quyidagilar</a:t>
            </a:r>
            <a:r>
              <a:rPr lang="ru-RU" sz="2000" b="1" i="1" dirty="0">
                <a:latin typeface="Times New Roman" pitchFamily="18" charset="0"/>
                <a:cs typeface="Times New Roman" pitchFamily="18" charset="0"/>
              </a:rPr>
              <a:t> </a:t>
            </a:r>
            <a:r>
              <a:rPr lang="ru-RU" sz="2000" b="1" i="1" dirty="0" err="1" smtClean="0">
                <a:latin typeface="Times New Roman" pitchFamily="18" charset="0"/>
                <a:cs typeface="Times New Roman" pitchFamily="18" charset="0"/>
              </a:rPr>
              <a:t>kiradi</a:t>
            </a:r>
            <a:r>
              <a:rPr lang="en-US" sz="2000" b="1" i="1" dirty="0">
                <a:latin typeface="Times New Roman" pitchFamily="18" charset="0"/>
                <a:cs typeface="Times New Roman" pitchFamily="18" charset="0"/>
              </a:rPr>
              <a:t>:</a:t>
            </a:r>
            <a:endParaRPr lang="ru-RU" sz="2000" b="1" i="1" dirty="0">
              <a:latin typeface="Times New Roman" pitchFamily="18" charset="0"/>
              <a:cs typeface="Times New Roman" pitchFamily="18" charset="0"/>
            </a:endParaRPr>
          </a:p>
          <a:p>
            <a:pPr algn="just"/>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ko‘rsatkichlar</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tuzilishini</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bozor</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munosabatlari</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talabiga</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javob</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beradigan</a:t>
            </a:r>
            <a:r>
              <a:rPr lang="ru-RU" sz="2000" b="1" dirty="0">
                <a:solidFill>
                  <a:schemeClr val="bg2">
                    <a:lumMod val="50000"/>
                  </a:schemeClr>
                </a:solidFill>
                <a:latin typeface="Times New Roman" pitchFamily="18" charset="0"/>
                <a:cs typeface="Times New Roman" pitchFamily="18" charset="0"/>
              </a:rPr>
              <a:t> </a:t>
            </a:r>
            <a:r>
              <a:rPr lang="ru-RU" sz="2000" b="1" dirty="0" err="1" smtClean="0">
                <a:solidFill>
                  <a:schemeClr val="bg2">
                    <a:lumMod val="50000"/>
                  </a:schemeClr>
                </a:solidFill>
                <a:latin typeface="Times New Roman" pitchFamily="18" charset="0"/>
                <a:cs typeface="Times New Roman" pitchFamily="18" charset="0"/>
              </a:rPr>
              <a:t>tarzda</a:t>
            </a:r>
            <a:r>
              <a:rPr lang="en-US" sz="2000" b="1" dirty="0" smtClean="0">
                <a:solidFill>
                  <a:schemeClr val="bg2">
                    <a:lumMod val="50000"/>
                  </a:schemeClr>
                </a:solidFill>
                <a:latin typeface="Times New Roman" pitchFamily="18" charset="0"/>
                <a:cs typeface="Times New Roman" pitchFamily="18" charset="0"/>
              </a:rPr>
              <a:t> </a:t>
            </a:r>
            <a:r>
              <a:rPr lang="ru-RU" sz="2000" b="1" dirty="0" err="1" smtClean="0">
                <a:solidFill>
                  <a:schemeClr val="bg2">
                    <a:lumMod val="50000"/>
                  </a:schemeClr>
                </a:solidFill>
                <a:latin typeface="Times New Roman" pitchFamily="18" charset="0"/>
                <a:cs typeface="Times New Roman" pitchFamily="18" charset="0"/>
              </a:rPr>
              <a:t>takomillashtirish</a:t>
            </a:r>
            <a:r>
              <a:rPr lang="ru-RU" sz="2000" b="1" dirty="0">
                <a:solidFill>
                  <a:schemeClr val="bg2">
                    <a:lumMod val="50000"/>
                  </a:schemeClr>
                </a:solidFill>
                <a:latin typeface="Times New Roman" pitchFamily="18" charset="0"/>
                <a:cs typeface="Times New Roman" pitchFamily="18" charset="0"/>
              </a:rPr>
              <a:t>;</a:t>
            </a:r>
          </a:p>
          <a:p>
            <a:pPr algn="just"/>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milliy</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iqtisodiyot</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tarmoqlaridagi</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barcha</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hisobotlarni</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bozor</a:t>
            </a:r>
            <a:r>
              <a:rPr lang="ru-RU" sz="2000" b="1" dirty="0">
                <a:solidFill>
                  <a:srgbClr val="FF0000"/>
                </a:solidFill>
                <a:latin typeface="Times New Roman" pitchFamily="18" charset="0"/>
                <a:cs typeface="Times New Roman" pitchFamily="18" charset="0"/>
              </a:rPr>
              <a:t> </a:t>
            </a:r>
            <a:r>
              <a:rPr lang="ru-RU" sz="2000" b="1" dirty="0" err="1" smtClean="0">
                <a:solidFill>
                  <a:srgbClr val="FF0000"/>
                </a:solidFill>
                <a:latin typeface="Times New Roman" pitchFamily="18" charset="0"/>
                <a:cs typeface="Times New Roman" pitchFamily="18" charset="0"/>
              </a:rPr>
              <a:t>munosabatlariga</a:t>
            </a:r>
            <a:r>
              <a:rPr lang="en-US" sz="2000" b="1" dirty="0" smtClean="0">
                <a:solidFill>
                  <a:srgbClr val="FF0000"/>
                </a:solidFill>
                <a:latin typeface="Times New Roman" pitchFamily="18" charset="0"/>
                <a:cs typeface="Times New Roman" pitchFamily="18" charset="0"/>
              </a:rPr>
              <a:t> </a:t>
            </a:r>
            <a:r>
              <a:rPr lang="ru-RU" sz="2000" b="1" dirty="0" err="1" smtClean="0">
                <a:solidFill>
                  <a:srgbClr val="FF0000"/>
                </a:solidFill>
                <a:latin typeface="Times New Roman" pitchFamily="18" charset="0"/>
                <a:cs typeface="Times New Roman" pitchFamily="18" charset="0"/>
              </a:rPr>
              <a:t>moslash</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tartibga</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solish</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va</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ularning</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aniqligini</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ta’minlash</a:t>
            </a:r>
            <a:r>
              <a:rPr lang="ru-RU" sz="2000" b="1" dirty="0">
                <a:solidFill>
                  <a:srgbClr val="FF0000"/>
                </a:solidFill>
                <a:latin typeface="Times New Roman" pitchFamily="18" charset="0"/>
                <a:cs typeface="Times New Roman" pitchFamily="18" charset="0"/>
              </a:rPr>
              <a:t>;</a:t>
            </a:r>
          </a:p>
          <a:p>
            <a:pPr algn="just"/>
            <a:r>
              <a:rPr lang="ru-RU" sz="2000" b="1" dirty="0">
                <a:solidFill>
                  <a:schemeClr val="accent3">
                    <a:lumMod val="75000"/>
                  </a:schemeClr>
                </a:solidFill>
                <a:latin typeface="Times New Roman" pitchFamily="18" charset="0"/>
                <a:cs typeface="Times New Roman" pitchFamily="18" charset="0"/>
              </a:rPr>
              <a:t>- </a:t>
            </a:r>
            <a:r>
              <a:rPr lang="ru-RU" sz="2000" b="1" dirty="0" err="1">
                <a:solidFill>
                  <a:schemeClr val="accent3">
                    <a:lumMod val="75000"/>
                  </a:schemeClr>
                </a:solidFill>
                <a:latin typeface="Times New Roman" pitchFamily="18" charset="0"/>
                <a:cs typeface="Times New Roman" pitchFamily="18" charset="0"/>
              </a:rPr>
              <a:t>statistikaning</a:t>
            </a:r>
            <a:r>
              <a:rPr lang="ru-RU" sz="2000" b="1" dirty="0">
                <a:solidFill>
                  <a:schemeClr val="accent3">
                    <a:lumMod val="75000"/>
                  </a:schemeClr>
                </a:solidFill>
                <a:latin typeface="Times New Roman" pitchFamily="18" charset="0"/>
                <a:cs typeface="Times New Roman" pitchFamily="18" charset="0"/>
              </a:rPr>
              <a:t> </a:t>
            </a:r>
            <a:r>
              <a:rPr lang="ru-RU" sz="2000" b="1" dirty="0" err="1">
                <a:solidFill>
                  <a:schemeClr val="accent3">
                    <a:lumMod val="75000"/>
                  </a:schemeClr>
                </a:solidFill>
                <a:latin typeface="Times New Roman" pitchFamily="18" charset="0"/>
                <a:cs typeface="Times New Roman" pitchFamily="18" charset="0"/>
              </a:rPr>
              <a:t>analitik</a:t>
            </a:r>
            <a:r>
              <a:rPr lang="ru-RU" sz="2000" b="1" dirty="0">
                <a:solidFill>
                  <a:schemeClr val="accent3">
                    <a:lumMod val="75000"/>
                  </a:schemeClr>
                </a:solidFill>
                <a:latin typeface="Times New Roman" pitchFamily="18" charset="0"/>
                <a:cs typeface="Times New Roman" pitchFamily="18" charset="0"/>
              </a:rPr>
              <a:t> </a:t>
            </a:r>
            <a:r>
              <a:rPr lang="ru-RU" sz="2000" b="1" dirty="0" err="1">
                <a:solidFill>
                  <a:schemeClr val="accent3">
                    <a:lumMod val="75000"/>
                  </a:schemeClr>
                </a:solidFill>
                <a:latin typeface="Times New Roman" pitchFamily="18" charset="0"/>
                <a:cs typeface="Times New Roman" pitchFamily="18" charset="0"/>
              </a:rPr>
              <a:t>funksiyasini</a:t>
            </a:r>
            <a:r>
              <a:rPr lang="ru-RU" sz="2000" b="1" dirty="0">
                <a:solidFill>
                  <a:schemeClr val="accent3">
                    <a:lumMod val="75000"/>
                  </a:schemeClr>
                </a:solidFill>
                <a:latin typeface="Times New Roman" pitchFamily="18" charset="0"/>
                <a:cs typeface="Times New Roman" pitchFamily="18" charset="0"/>
              </a:rPr>
              <a:t> </a:t>
            </a:r>
            <a:r>
              <a:rPr lang="ru-RU" sz="2000" b="1" dirty="0" err="1">
                <a:solidFill>
                  <a:schemeClr val="accent3">
                    <a:lumMod val="75000"/>
                  </a:schemeClr>
                </a:solidFill>
                <a:latin typeface="Times New Roman" pitchFamily="18" charset="0"/>
                <a:cs typeface="Times New Roman" pitchFamily="18" charset="0"/>
              </a:rPr>
              <a:t>oshirish</a:t>
            </a:r>
            <a:r>
              <a:rPr lang="ru-RU" sz="2000" b="1" dirty="0" smtClean="0">
                <a:solidFill>
                  <a:schemeClr val="accent3">
                    <a:lumMod val="75000"/>
                  </a:schemeClr>
                </a:solidFill>
                <a:latin typeface="Times New Roman" pitchFamily="18" charset="0"/>
                <a:cs typeface="Times New Roman" pitchFamily="18" charset="0"/>
              </a:rPr>
              <a:t>;</a:t>
            </a:r>
            <a:endParaRPr lang="ru-RU" sz="2000" b="1" dirty="0">
              <a:solidFill>
                <a:schemeClr val="accent3">
                  <a:lumMod val="75000"/>
                </a:schemeClr>
              </a:solidFill>
              <a:latin typeface="Times New Roman" pitchFamily="18" charset="0"/>
              <a:cs typeface="Times New Roman" pitchFamily="18" charset="0"/>
            </a:endParaRPr>
          </a:p>
          <a:p>
            <a:pPr algn="just"/>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iste’mol</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bozoridagi</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ishlab</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chiqarish</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vositalari</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va</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qimmatbaho</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qog‘ozlar</a:t>
            </a:r>
            <a:endParaRPr lang="ru-RU" sz="2000" b="1" dirty="0">
              <a:solidFill>
                <a:schemeClr val="bg2">
                  <a:lumMod val="50000"/>
                </a:schemeClr>
              </a:solidFill>
              <a:latin typeface="Times New Roman" pitchFamily="18" charset="0"/>
              <a:cs typeface="Times New Roman" pitchFamily="18" charset="0"/>
            </a:endParaRPr>
          </a:p>
          <a:p>
            <a:pPr algn="just"/>
            <a:r>
              <a:rPr lang="ru-RU" sz="2000" b="1" dirty="0" smtClean="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davlat</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byudjetini</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holatining</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va</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banklar</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faoliyatini</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korxona</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firmalar</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va</a:t>
            </a:r>
            <a:r>
              <a:rPr lang="ru-RU" sz="2000" b="1" dirty="0">
                <a:solidFill>
                  <a:srgbClr val="FF0000"/>
                </a:solidFill>
                <a:latin typeface="Times New Roman" pitchFamily="18" charset="0"/>
                <a:cs typeface="Times New Roman" pitchFamily="18" charset="0"/>
              </a:rPr>
              <a:t> </a:t>
            </a:r>
            <a:r>
              <a:rPr lang="ru-RU" sz="2000" b="1" dirty="0" smtClean="0">
                <a:solidFill>
                  <a:srgbClr val="FF0000"/>
                </a:solidFill>
                <a:latin typeface="Times New Roman" pitchFamily="18" charset="0"/>
                <a:cs typeface="Times New Roman" pitchFamily="18" charset="0"/>
              </a:rPr>
              <a:t>a</a:t>
            </a:r>
            <a:r>
              <a:rPr lang="en-US" sz="2000" b="1" dirty="0" smtClean="0">
                <a:solidFill>
                  <a:srgbClr val="FF0000"/>
                </a:solidFill>
                <a:latin typeface="Times New Roman" pitchFamily="18" charset="0"/>
                <a:cs typeface="Times New Roman" pitchFamily="18" charset="0"/>
              </a:rPr>
              <a:t>h</a:t>
            </a:r>
            <a:r>
              <a:rPr lang="ru-RU" sz="2000" b="1" dirty="0" err="1" smtClean="0">
                <a:solidFill>
                  <a:srgbClr val="FF0000"/>
                </a:solidFill>
                <a:latin typeface="Times New Roman" pitchFamily="18" charset="0"/>
                <a:cs typeface="Times New Roman" pitchFamily="18" charset="0"/>
              </a:rPr>
              <a:t>oli</a:t>
            </a:r>
            <a:r>
              <a:rPr lang="en-US" sz="2000" b="1" dirty="0" smtClean="0">
                <a:solidFill>
                  <a:srgbClr val="FF0000"/>
                </a:solidFill>
                <a:latin typeface="Times New Roman" pitchFamily="18" charset="0"/>
                <a:cs typeface="Times New Roman" pitchFamily="18" charset="0"/>
              </a:rPr>
              <a:t> </a:t>
            </a:r>
            <a:r>
              <a:rPr lang="ru-RU" sz="2000" b="1" dirty="0" err="1" smtClean="0">
                <a:solidFill>
                  <a:srgbClr val="FF0000"/>
                </a:solidFill>
                <a:latin typeface="Times New Roman" pitchFamily="18" charset="0"/>
                <a:cs typeface="Times New Roman" pitchFamily="18" charset="0"/>
              </a:rPr>
              <a:t>daromadi</a:t>
            </a:r>
            <a:r>
              <a:rPr lang="ru-RU" sz="2000" b="1" dirty="0" smtClean="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va</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ko‘rsatkichlarini</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tavsiflovchi</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ko‘rsatkichlarni</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ishlab</a:t>
            </a:r>
            <a:r>
              <a:rPr lang="ru-RU" sz="2000" b="1" dirty="0">
                <a:solidFill>
                  <a:srgbClr val="FF0000"/>
                </a:solidFill>
                <a:latin typeface="Times New Roman" pitchFamily="18" charset="0"/>
                <a:cs typeface="Times New Roman" pitchFamily="18" charset="0"/>
              </a:rPr>
              <a:t> </a:t>
            </a:r>
            <a:r>
              <a:rPr lang="ru-RU" sz="2000" b="1" dirty="0" err="1">
                <a:solidFill>
                  <a:srgbClr val="FF0000"/>
                </a:solidFill>
                <a:latin typeface="Times New Roman" pitchFamily="18" charset="0"/>
                <a:cs typeface="Times New Roman" pitchFamily="18" charset="0"/>
              </a:rPr>
              <a:t>chiqarish</a:t>
            </a:r>
            <a:r>
              <a:rPr lang="ru-RU" sz="2000" b="1" dirty="0">
                <a:solidFill>
                  <a:srgbClr val="FF0000"/>
                </a:solidFill>
                <a:latin typeface="Times New Roman" pitchFamily="18" charset="0"/>
                <a:cs typeface="Times New Roman" pitchFamily="18" charset="0"/>
              </a:rPr>
              <a:t>;</a:t>
            </a:r>
          </a:p>
          <a:p>
            <a:pPr algn="just"/>
            <a:r>
              <a:rPr lang="ru-RU" sz="2000" b="1" dirty="0">
                <a:solidFill>
                  <a:srgbClr val="00B050"/>
                </a:solidFill>
                <a:latin typeface="Times New Roman" pitchFamily="18" charset="0"/>
                <a:cs typeface="Times New Roman" pitchFamily="18" charset="0"/>
              </a:rPr>
              <a:t>- </a:t>
            </a:r>
            <a:r>
              <a:rPr lang="ru-RU" sz="2000" b="1" dirty="0" err="1">
                <a:solidFill>
                  <a:srgbClr val="00B050"/>
                </a:solidFill>
                <a:latin typeface="Times New Roman" pitchFamily="18" charset="0"/>
                <a:cs typeface="Times New Roman" pitchFamily="18" charset="0"/>
              </a:rPr>
              <a:t>mamlakatning</a:t>
            </a:r>
            <a:r>
              <a:rPr lang="ru-RU" sz="2000" b="1" dirty="0">
                <a:solidFill>
                  <a:srgbClr val="00B050"/>
                </a:solidFill>
                <a:latin typeface="Times New Roman" pitchFamily="18" charset="0"/>
                <a:cs typeface="Times New Roman" pitchFamily="18" charset="0"/>
              </a:rPr>
              <a:t> </a:t>
            </a:r>
            <a:r>
              <a:rPr lang="ru-RU" sz="2000" b="1" dirty="0" err="1">
                <a:solidFill>
                  <a:srgbClr val="00B050"/>
                </a:solidFill>
                <a:latin typeface="Times New Roman" pitchFamily="18" charset="0"/>
                <a:cs typeface="Times New Roman" pitchFamily="18" charset="0"/>
              </a:rPr>
              <a:t>xorijiy</a:t>
            </a:r>
            <a:r>
              <a:rPr lang="ru-RU" sz="2000" b="1" dirty="0">
                <a:solidFill>
                  <a:srgbClr val="00B050"/>
                </a:solidFill>
                <a:latin typeface="Times New Roman" pitchFamily="18" charset="0"/>
                <a:cs typeface="Times New Roman" pitchFamily="18" charset="0"/>
              </a:rPr>
              <a:t> </a:t>
            </a:r>
            <a:r>
              <a:rPr lang="ru-RU" sz="2000" b="1" dirty="0" err="1">
                <a:solidFill>
                  <a:srgbClr val="00B050"/>
                </a:solidFill>
                <a:latin typeface="Times New Roman" pitchFamily="18" charset="0"/>
                <a:cs typeface="Times New Roman" pitchFamily="18" charset="0"/>
              </a:rPr>
              <a:t>davlatlar</a:t>
            </a:r>
            <a:r>
              <a:rPr lang="ru-RU" sz="2000" b="1" dirty="0">
                <a:solidFill>
                  <a:srgbClr val="00B050"/>
                </a:solidFill>
                <a:latin typeface="Times New Roman" pitchFamily="18" charset="0"/>
                <a:cs typeface="Times New Roman" pitchFamily="18" charset="0"/>
              </a:rPr>
              <a:t> </a:t>
            </a:r>
            <a:r>
              <a:rPr lang="ru-RU" sz="2000" b="1" dirty="0" err="1">
                <a:solidFill>
                  <a:srgbClr val="00B050"/>
                </a:solidFill>
                <a:latin typeface="Times New Roman" pitchFamily="18" charset="0"/>
                <a:cs typeface="Times New Roman" pitchFamily="18" charset="0"/>
              </a:rPr>
              <a:t>bilan</a:t>
            </a:r>
            <a:r>
              <a:rPr lang="ru-RU" sz="2000" b="1" dirty="0">
                <a:solidFill>
                  <a:srgbClr val="00B050"/>
                </a:solidFill>
                <a:latin typeface="Times New Roman" pitchFamily="18" charset="0"/>
                <a:cs typeface="Times New Roman" pitchFamily="18" charset="0"/>
              </a:rPr>
              <a:t> </a:t>
            </a:r>
            <a:r>
              <a:rPr lang="ru-RU" sz="2000" b="1" dirty="0" err="1">
                <a:solidFill>
                  <a:srgbClr val="00B050"/>
                </a:solidFill>
                <a:latin typeface="Times New Roman" pitchFamily="18" charset="0"/>
                <a:cs typeface="Times New Roman" pitchFamily="18" charset="0"/>
              </a:rPr>
              <a:t>bo‘ladigan</a:t>
            </a:r>
            <a:r>
              <a:rPr lang="ru-RU" sz="2000" b="1" dirty="0">
                <a:solidFill>
                  <a:srgbClr val="00B050"/>
                </a:solidFill>
                <a:latin typeface="Times New Roman" pitchFamily="18" charset="0"/>
                <a:cs typeface="Times New Roman" pitchFamily="18" charset="0"/>
              </a:rPr>
              <a:t> </a:t>
            </a:r>
            <a:r>
              <a:rPr lang="ru-RU" sz="2000" b="1" dirty="0" err="1">
                <a:solidFill>
                  <a:srgbClr val="00B050"/>
                </a:solidFill>
                <a:latin typeface="Times New Roman" pitchFamily="18" charset="0"/>
                <a:cs typeface="Times New Roman" pitchFamily="18" charset="0"/>
              </a:rPr>
              <a:t>munosabatlarini</a:t>
            </a:r>
            <a:r>
              <a:rPr lang="ru-RU" sz="2000" b="1" dirty="0">
                <a:solidFill>
                  <a:srgbClr val="00B050"/>
                </a:solidFill>
                <a:latin typeface="Times New Roman" pitchFamily="18" charset="0"/>
                <a:cs typeface="Times New Roman" pitchFamily="18" charset="0"/>
              </a:rPr>
              <a:t>, </a:t>
            </a:r>
            <a:r>
              <a:rPr lang="ru-RU" sz="2000" b="1" dirty="0" err="1">
                <a:solidFill>
                  <a:srgbClr val="00B050"/>
                </a:solidFill>
                <a:latin typeface="Times New Roman" pitchFamily="18" charset="0"/>
                <a:cs typeface="Times New Roman" pitchFamily="18" charset="0"/>
              </a:rPr>
              <a:t>ular</a:t>
            </a:r>
            <a:r>
              <a:rPr lang="ru-RU" sz="2000" b="1" dirty="0">
                <a:solidFill>
                  <a:srgbClr val="00B050"/>
                </a:solidFill>
                <a:latin typeface="Times New Roman" pitchFamily="18" charset="0"/>
                <a:cs typeface="Times New Roman" pitchFamily="18" charset="0"/>
              </a:rPr>
              <a:t> </a:t>
            </a:r>
            <a:r>
              <a:rPr lang="ru-RU" sz="2000" b="1" dirty="0" err="1" smtClean="0">
                <a:solidFill>
                  <a:srgbClr val="00B050"/>
                </a:solidFill>
                <a:latin typeface="Times New Roman" pitchFamily="18" charset="0"/>
                <a:cs typeface="Times New Roman" pitchFamily="18" charset="0"/>
              </a:rPr>
              <a:t>faoliyatida</a:t>
            </a:r>
            <a:r>
              <a:rPr lang="en-US" sz="2000" b="1" dirty="0" smtClean="0">
                <a:solidFill>
                  <a:srgbClr val="00B050"/>
                </a:solidFill>
                <a:latin typeface="Times New Roman" pitchFamily="18" charset="0"/>
                <a:cs typeface="Times New Roman" pitchFamily="18" charset="0"/>
              </a:rPr>
              <a:t> </a:t>
            </a:r>
            <a:r>
              <a:rPr lang="ru-RU" sz="2000" b="1" dirty="0" err="1" smtClean="0">
                <a:solidFill>
                  <a:srgbClr val="00B050"/>
                </a:solidFill>
                <a:latin typeface="Times New Roman" pitchFamily="18" charset="0"/>
                <a:cs typeface="Times New Roman" pitchFamily="18" charset="0"/>
              </a:rPr>
              <a:t>korxonalarning</a:t>
            </a:r>
            <a:r>
              <a:rPr lang="ru-RU" sz="2000" b="1" dirty="0" smtClean="0">
                <a:solidFill>
                  <a:srgbClr val="00B050"/>
                </a:solidFill>
                <a:latin typeface="Times New Roman" pitchFamily="18" charset="0"/>
                <a:cs typeface="Times New Roman" pitchFamily="18" charset="0"/>
              </a:rPr>
              <a:t> </a:t>
            </a:r>
            <a:r>
              <a:rPr lang="ru-RU" sz="2000" b="1" dirty="0" err="1">
                <a:solidFill>
                  <a:srgbClr val="00B050"/>
                </a:solidFill>
                <a:latin typeface="Times New Roman" pitchFamily="18" charset="0"/>
                <a:cs typeface="Times New Roman" pitchFamily="18" charset="0"/>
              </a:rPr>
              <a:t>qatnashish</a:t>
            </a:r>
            <a:r>
              <a:rPr lang="ru-RU" sz="2000" b="1" dirty="0">
                <a:solidFill>
                  <a:srgbClr val="00B050"/>
                </a:solidFill>
                <a:latin typeface="Times New Roman" pitchFamily="18" charset="0"/>
                <a:cs typeface="Times New Roman" pitchFamily="18" charset="0"/>
              </a:rPr>
              <a:t> </a:t>
            </a:r>
            <a:r>
              <a:rPr lang="ru-RU" sz="2000" b="1" dirty="0" err="1">
                <a:solidFill>
                  <a:srgbClr val="00B050"/>
                </a:solidFill>
                <a:latin typeface="Times New Roman" pitchFamily="18" charset="0"/>
                <a:cs typeface="Times New Roman" pitchFamily="18" charset="0"/>
              </a:rPr>
              <a:t>darajasini</a:t>
            </a:r>
            <a:r>
              <a:rPr lang="ru-RU" sz="2000" b="1" dirty="0">
                <a:solidFill>
                  <a:srgbClr val="00B050"/>
                </a:solidFill>
                <a:latin typeface="Times New Roman" pitchFamily="18" charset="0"/>
                <a:cs typeface="Times New Roman" pitchFamily="18" charset="0"/>
              </a:rPr>
              <a:t> </a:t>
            </a:r>
            <a:r>
              <a:rPr lang="ru-RU" sz="2000" b="1" dirty="0" err="1">
                <a:solidFill>
                  <a:srgbClr val="00B050"/>
                </a:solidFill>
                <a:latin typeface="Times New Roman" pitchFamily="18" charset="0"/>
                <a:cs typeface="Times New Roman" pitchFamily="18" charset="0"/>
              </a:rPr>
              <a:t>ifodalovchi</a:t>
            </a:r>
            <a:r>
              <a:rPr lang="ru-RU" sz="2000" b="1" dirty="0">
                <a:solidFill>
                  <a:srgbClr val="00B050"/>
                </a:solidFill>
                <a:latin typeface="Times New Roman" pitchFamily="18" charset="0"/>
                <a:cs typeface="Times New Roman" pitchFamily="18" charset="0"/>
              </a:rPr>
              <a:t> </a:t>
            </a:r>
            <a:r>
              <a:rPr lang="ru-RU" sz="2000" b="1" dirty="0" err="1">
                <a:solidFill>
                  <a:srgbClr val="00B050"/>
                </a:solidFill>
                <a:latin typeface="Times New Roman" pitchFamily="18" charset="0"/>
                <a:cs typeface="Times New Roman" pitchFamily="18" charset="0"/>
              </a:rPr>
              <a:t>ko‘rsatkichlarni</a:t>
            </a:r>
            <a:r>
              <a:rPr lang="ru-RU" sz="2000" b="1" dirty="0">
                <a:solidFill>
                  <a:srgbClr val="00B050"/>
                </a:solidFill>
                <a:latin typeface="Times New Roman" pitchFamily="18" charset="0"/>
                <a:cs typeface="Times New Roman" pitchFamily="18" charset="0"/>
              </a:rPr>
              <a:t> </a:t>
            </a:r>
            <a:r>
              <a:rPr lang="ru-RU" sz="2000" b="1" dirty="0" err="1">
                <a:solidFill>
                  <a:srgbClr val="00B050"/>
                </a:solidFill>
                <a:latin typeface="Times New Roman" pitchFamily="18" charset="0"/>
                <a:cs typeface="Times New Roman" pitchFamily="18" charset="0"/>
              </a:rPr>
              <a:t>ishlab</a:t>
            </a:r>
            <a:r>
              <a:rPr lang="ru-RU" sz="2000" b="1" dirty="0">
                <a:solidFill>
                  <a:srgbClr val="00B050"/>
                </a:solidFill>
                <a:latin typeface="Times New Roman" pitchFamily="18" charset="0"/>
                <a:cs typeface="Times New Roman" pitchFamily="18" charset="0"/>
              </a:rPr>
              <a:t> </a:t>
            </a:r>
            <a:r>
              <a:rPr lang="ru-RU" sz="2000" b="1" dirty="0" err="1">
                <a:solidFill>
                  <a:srgbClr val="00B050"/>
                </a:solidFill>
                <a:latin typeface="Times New Roman" pitchFamily="18" charset="0"/>
                <a:cs typeface="Times New Roman" pitchFamily="18" charset="0"/>
              </a:rPr>
              <a:t>chiqarish</a:t>
            </a:r>
            <a:r>
              <a:rPr lang="ru-RU" sz="2000" b="1" dirty="0">
                <a:solidFill>
                  <a:srgbClr val="00B050"/>
                </a:solidFill>
                <a:latin typeface="Times New Roman" pitchFamily="18" charset="0"/>
                <a:cs typeface="Times New Roman" pitchFamily="18" charset="0"/>
              </a:rPr>
              <a:t>;</a:t>
            </a:r>
          </a:p>
          <a:p>
            <a:pPr algn="just"/>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mamlakat</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axolisining</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soni</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va</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tarkibini</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axolining</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takror</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ishlab</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chiqarilishini</a:t>
            </a:r>
            <a:r>
              <a:rPr lang="ru-RU" sz="2000" b="1" dirty="0">
                <a:solidFill>
                  <a:schemeClr val="bg2">
                    <a:lumMod val="50000"/>
                  </a:schemeClr>
                </a:solidFill>
                <a:latin typeface="Times New Roman" pitchFamily="18" charset="0"/>
                <a:cs typeface="Times New Roman" pitchFamily="18" charset="0"/>
              </a:rPr>
              <a:t> </a:t>
            </a:r>
            <a:r>
              <a:rPr lang="ru-RU" sz="2000" b="1" dirty="0" err="1" smtClean="0">
                <a:solidFill>
                  <a:schemeClr val="bg2">
                    <a:lumMod val="50000"/>
                  </a:schemeClr>
                </a:solidFill>
                <a:latin typeface="Times New Roman" pitchFamily="18" charset="0"/>
                <a:cs typeface="Times New Roman" pitchFamily="18" charset="0"/>
              </a:rPr>
              <a:t>aks</a:t>
            </a:r>
            <a:r>
              <a:rPr lang="en-US" sz="2000" b="1" dirty="0" smtClean="0">
                <a:solidFill>
                  <a:schemeClr val="bg2">
                    <a:lumMod val="50000"/>
                  </a:schemeClr>
                </a:solidFill>
                <a:latin typeface="Times New Roman" pitchFamily="18" charset="0"/>
                <a:cs typeface="Times New Roman" pitchFamily="18" charset="0"/>
              </a:rPr>
              <a:t> </a:t>
            </a:r>
            <a:r>
              <a:rPr lang="ru-RU" sz="2000" b="1" dirty="0" err="1" smtClean="0">
                <a:solidFill>
                  <a:schemeClr val="bg2">
                    <a:lumMod val="50000"/>
                  </a:schemeClr>
                </a:solidFill>
                <a:latin typeface="Times New Roman" pitchFamily="18" charset="0"/>
                <a:cs typeface="Times New Roman" pitchFamily="18" charset="0"/>
              </a:rPr>
              <a:t>ettiruvchi</a:t>
            </a:r>
            <a:r>
              <a:rPr lang="ru-RU" sz="2000" b="1" dirty="0" smtClean="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asosiy</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ko‘rsatkichlarni</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sog‘lomlik</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darajasi</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umr</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uzunligi</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sog‘lom</a:t>
            </a:r>
            <a:r>
              <a:rPr lang="ru-RU" sz="2000" b="1" dirty="0">
                <a:solidFill>
                  <a:schemeClr val="bg2">
                    <a:lumMod val="50000"/>
                  </a:schemeClr>
                </a:solidFill>
                <a:latin typeface="Times New Roman" pitchFamily="18" charset="0"/>
                <a:cs typeface="Times New Roman" pitchFamily="18" charset="0"/>
              </a:rPr>
              <a:t> </a:t>
            </a:r>
            <a:r>
              <a:rPr lang="ru-RU" sz="2000" b="1" dirty="0" err="1" smtClean="0">
                <a:solidFill>
                  <a:schemeClr val="bg2">
                    <a:lumMod val="50000"/>
                  </a:schemeClr>
                </a:solidFill>
                <a:latin typeface="Times New Roman" pitchFamily="18" charset="0"/>
                <a:cs typeface="Times New Roman" pitchFamily="18" charset="0"/>
              </a:rPr>
              <a:t>avlodning</a:t>
            </a:r>
            <a:r>
              <a:rPr lang="en-US" sz="2000" b="1" dirty="0" smtClean="0">
                <a:solidFill>
                  <a:schemeClr val="bg2">
                    <a:lumMod val="50000"/>
                  </a:schemeClr>
                </a:solidFill>
                <a:latin typeface="Times New Roman" pitchFamily="18" charset="0"/>
                <a:cs typeface="Times New Roman" pitchFamily="18" charset="0"/>
              </a:rPr>
              <a:t> </a:t>
            </a:r>
            <a:r>
              <a:rPr lang="ru-RU" sz="2000" b="1" dirty="0" err="1" smtClean="0">
                <a:solidFill>
                  <a:schemeClr val="bg2">
                    <a:lumMod val="50000"/>
                  </a:schemeClr>
                </a:solidFill>
                <a:latin typeface="Times New Roman" pitchFamily="18" charset="0"/>
                <a:cs typeface="Times New Roman" pitchFamily="18" charset="0"/>
              </a:rPr>
              <a:t>yuzaga</a:t>
            </a:r>
            <a:r>
              <a:rPr lang="ru-RU" sz="2000" b="1" dirty="0" smtClean="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kelishi</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va</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shu</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singari</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demografik</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ko‘rsatkichlarni</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aniqlash</a:t>
            </a:r>
            <a:r>
              <a:rPr lang="ru-RU" sz="2000" b="1" dirty="0">
                <a:solidFill>
                  <a:schemeClr val="bg2">
                    <a:lumMod val="50000"/>
                  </a:schemeClr>
                </a:solidFill>
                <a:latin typeface="Times New Roman" pitchFamily="18" charset="0"/>
                <a:cs typeface="Times New Roman" pitchFamily="18" charset="0"/>
              </a:rPr>
              <a:t>;</a:t>
            </a:r>
          </a:p>
          <a:p>
            <a:pPr algn="just"/>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iqtisodiy</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resurslar</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ularning</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tarkibi</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va</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dinamikasi</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tarmoqlar</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va</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soxalar</a:t>
            </a:r>
            <a:r>
              <a:rPr lang="ru-RU" sz="2000" b="1" dirty="0">
                <a:solidFill>
                  <a:schemeClr val="bg2">
                    <a:lumMod val="50000"/>
                  </a:schemeClr>
                </a:solidFill>
                <a:latin typeface="Times New Roman" pitchFamily="18" charset="0"/>
                <a:cs typeface="Times New Roman" pitchFamily="18" charset="0"/>
              </a:rPr>
              <a:t> </a:t>
            </a:r>
            <a:r>
              <a:rPr lang="ru-RU" sz="2000" b="1" dirty="0" err="1" smtClean="0">
                <a:solidFill>
                  <a:schemeClr val="bg2">
                    <a:lumMod val="50000"/>
                  </a:schemeClr>
                </a:solidFill>
                <a:latin typeface="Times New Roman" pitchFamily="18" charset="0"/>
                <a:cs typeface="Times New Roman" pitchFamily="18" charset="0"/>
              </a:rPr>
              <a:t>bo‘yicha</a:t>
            </a:r>
            <a:r>
              <a:rPr lang="en-US" sz="2000" b="1" dirty="0" smtClean="0">
                <a:solidFill>
                  <a:schemeClr val="bg2">
                    <a:lumMod val="50000"/>
                  </a:schemeClr>
                </a:solidFill>
                <a:latin typeface="Times New Roman" pitchFamily="18" charset="0"/>
                <a:cs typeface="Times New Roman" pitchFamily="18" charset="0"/>
              </a:rPr>
              <a:t> </a:t>
            </a:r>
            <a:r>
              <a:rPr lang="ru-RU" sz="2000" b="1" dirty="0" err="1" smtClean="0">
                <a:solidFill>
                  <a:schemeClr val="bg2">
                    <a:lumMod val="50000"/>
                  </a:schemeClr>
                </a:solidFill>
                <a:latin typeface="Times New Roman" pitchFamily="18" charset="0"/>
                <a:cs typeface="Times New Roman" pitchFamily="18" charset="0"/>
              </a:rPr>
              <a:t>taqsimlanishi</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ulardan</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samarali</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foydalanish</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natijalarini</a:t>
            </a:r>
            <a:r>
              <a:rPr lang="ru-RU" sz="2000" b="1" dirty="0">
                <a:solidFill>
                  <a:schemeClr val="bg2">
                    <a:lumMod val="50000"/>
                  </a:schemeClr>
                </a:solidFill>
                <a:latin typeface="Times New Roman" pitchFamily="18" charset="0"/>
                <a:cs typeface="Times New Roman" pitchFamily="18" charset="0"/>
              </a:rPr>
              <a:t> </a:t>
            </a:r>
            <a:r>
              <a:rPr lang="ru-RU" sz="2000" b="1" dirty="0" err="1">
                <a:solidFill>
                  <a:schemeClr val="bg2">
                    <a:lumMod val="50000"/>
                  </a:schemeClr>
                </a:solidFill>
                <a:latin typeface="Times New Roman" pitchFamily="18" charset="0"/>
                <a:cs typeface="Times New Roman" pitchFamily="18" charset="0"/>
              </a:rPr>
              <a:t>aniqlash</a:t>
            </a:r>
            <a:r>
              <a:rPr lang="ru-RU" sz="2000" b="1" dirty="0" smtClean="0">
                <a:solidFill>
                  <a:schemeClr val="bg2">
                    <a:lumMod val="50000"/>
                  </a:schemeClr>
                </a:solidFill>
                <a:latin typeface="Times New Roman" pitchFamily="18" charset="0"/>
                <a:cs typeface="Times New Roman" pitchFamily="18" charset="0"/>
              </a:rPr>
              <a:t>;</a:t>
            </a:r>
            <a:endParaRPr lang="ru-RU" sz="2000" b="1" dirty="0">
              <a:solidFill>
                <a:schemeClr val="bg2">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869190028"/>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Прямоугольник 4"/>
          <p:cNvSpPr/>
          <p:nvPr/>
        </p:nvSpPr>
        <p:spPr>
          <a:xfrm>
            <a:off x="323528" y="764704"/>
            <a:ext cx="8496944" cy="5324535"/>
          </a:xfrm>
          <a:prstGeom prst="rect">
            <a:avLst/>
          </a:prstGeom>
        </p:spPr>
        <p:txBody>
          <a:bodyPr wrap="square">
            <a:spAutoFit/>
          </a:bodyPr>
          <a:lstStyle/>
          <a:p>
            <a:pPr algn="just"/>
            <a:r>
              <a:rPr lang="ru-RU" sz="2000" b="1" dirty="0">
                <a:solidFill>
                  <a:schemeClr val="bg2">
                    <a:lumMod val="10000"/>
                  </a:schemeClr>
                </a:solidFill>
              </a:rPr>
              <a:t>- </a:t>
            </a:r>
            <a:r>
              <a:rPr lang="ru-RU" sz="2000" b="1" dirty="0" err="1">
                <a:solidFill>
                  <a:schemeClr val="bg2">
                    <a:lumMod val="10000"/>
                  </a:schemeClr>
                </a:solidFill>
              </a:rPr>
              <a:t>iqtisodiy</a:t>
            </a:r>
            <a:r>
              <a:rPr lang="ru-RU" sz="2000" b="1" dirty="0">
                <a:solidFill>
                  <a:schemeClr val="bg2">
                    <a:lumMod val="10000"/>
                  </a:schemeClr>
                </a:solidFill>
              </a:rPr>
              <a:t> </a:t>
            </a:r>
            <a:r>
              <a:rPr lang="ru-RU" sz="2000" b="1" dirty="0" err="1">
                <a:solidFill>
                  <a:schemeClr val="bg2">
                    <a:lumMod val="10000"/>
                  </a:schemeClr>
                </a:solidFill>
              </a:rPr>
              <a:t>jarayonlarning</a:t>
            </a:r>
            <a:r>
              <a:rPr lang="ru-RU" sz="2000" b="1" dirty="0">
                <a:solidFill>
                  <a:schemeClr val="bg2">
                    <a:lumMod val="10000"/>
                  </a:schemeClr>
                </a:solidFill>
              </a:rPr>
              <a:t> </a:t>
            </a:r>
            <a:r>
              <a:rPr lang="ru-RU" sz="2000" b="1" dirty="0" err="1">
                <a:solidFill>
                  <a:schemeClr val="bg2">
                    <a:lumMod val="10000"/>
                  </a:schemeClr>
                </a:solidFill>
              </a:rPr>
              <a:t>asosiy</a:t>
            </a:r>
            <a:r>
              <a:rPr lang="ru-RU" sz="2000" b="1" dirty="0">
                <a:solidFill>
                  <a:schemeClr val="bg2">
                    <a:lumMod val="10000"/>
                  </a:schemeClr>
                </a:solidFill>
              </a:rPr>
              <a:t> </a:t>
            </a:r>
            <a:r>
              <a:rPr lang="ru-RU" sz="2000" b="1" dirty="0" err="1">
                <a:solidFill>
                  <a:schemeClr val="bg2">
                    <a:lumMod val="10000"/>
                  </a:schemeClr>
                </a:solidFill>
              </a:rPr>
              <a:t>yakunlari</a:t>
            </a:r>
            <a:r>
              <a:rPr lang="ru-RU" sz="2000" b="1" dirty="0">
                <a:solidFill>
                  <a:schemeClr val="bg2">
                    <a:lumMod val="10000"/>
                  </a:schemeClr>
                </a:solidFill>
              </a:rPr>
              <a:t>, </a:t>
            </a:r>
            <a:r>
              <a:rPr lang="ru-RU" sz="2000" b="1" dirty="0" err="1">
                <a:solidFill>
                  <a:schemeClr val="bg2">
                    <a:lumMod val="10000"/>
                  </a:schemeClr>
                </a:solidFill>
              </a:rPr>
              <a:t>mahsulot</a:t>
            </a:r>
            <a:r>
              <a:rPr lang="ru-RU" sz="2000" b="1" dirty="0">
                <a:solidFill>
                  <a:schemeClr val="bg2">
                    <a:lumMod val="10000"/>
                  </a:schemeClr>
                </a:solidFill>
              </a:rPr>
              <a:t> </a:t>
            </a:r>
            <a:r>
              <a:rPr lang="ru-RU" sz="2000" b="1" dirty="0" err="1">
                <a:solidFill>
                  <a:schemeClr val="bg2">
                    <a:lumMod val="10000"/>
                  </a:schemeClr>
                </a:solidFill>
              </a:rPr>
              <a:t>jami</a:t>
            </a:r>
            <a:r>
              <a:rPr lang="ru-RU" sz="2000" b="1" dirty="0">
                <a:solidFill>
                  <a:schemeClr val="bg2">
                    <a:lumMod val="10000"/>
                  </a:schemeClr>
                </a:solidFill>
              </a:rPr>
              <a:t> </a:t>
            </a:r>
            <a:r>
              <a:rPr lang="ru-RU" sz="2000" b="1" dirty="0" err="1">
                <a:solidFill>
                  <a:schemeClr val="bg2">
                    <a:lumMod val="10000"/>
                  </a:schemeClr>
                </a:solidFill>
              </a:rPr>
              <a:t>va</a:t>
            </a:r>
            <a:r>
              <a:rPr lang="ru-RU" sz="2000" b="1" dirty="0">
                <a:solidFill>
                  <a:schemeClr val="bg2">
                    <a:lumMod val="10000"/>
                  </a:schemeClr>
                </a:solidFill>
              </a:rPr>
              <a:t> </a:t>
            </a:r>
            <a:r>
              <a:rPr lang="ru-RU" sz="2000" b="1" dirty="0" err="1">
                <a:solidFill>
                  <a:schemeClr val="bg2">
                    <a:lumMod val="10000"/>
                  </a:schemeClr>
                </a:solidFill>
              </a:rPr>
              <a:t>tarkibi</a:t>
            </a:r>
            <a:r>
              <a:rPr lang="ru-RU" sz="2000" b="1" dirty="0">
                <a:solidFill>
                  <a:schemeClr val="bg2">
                    <a:lumMod val="10000"/>
                  </a:schemeClr>
                </a:solidFill>
              </a:rPr>
              <a:t>, </a:t>
            </a:r>
            <a:r>
              <a:rPr lang="ru-RU" sz="2000" b="1" dirty="0" err="1">
                <a:solidFill>
                  <a:schemeClr val="bg2">
                    <a:lumMod val="10000"/>
                  </a:schemeClr>
                </a:solidFill>
              </a:rPr>
              <a:t>iqtisodiy</a:t>
            </a:r>
            <a:endParaRPr lang="ru-RU" sz="2000" b="1" dirty="0">
              <a:solidFill>
                <a:schemeClr val="bg2">
                  <a:lumMod val="10000"/>
                </a:schemeClr>
              </a:solidFill>
            </a:endParaRPr>
          </a:p>
          <a:p>
            <a:pPr algn="just"/>
            <a:r>
              <a:rPr lang="ru-RU" sz="2000" b="1" dirty="0" err="1">
                <a:solidFill>
                  <a:schemeClr val="bg2">
                    <a:lumMod val="10000"/>
                  </a:schemeClr>
                </a:solidFill>
              </a:rPr>
              <a:t>o‘sish</a:t>
            </a:r>
            <a:r>
              <a:rPr lang="ru-RU" sz="2000" b="1" dirty="0">
                <a:solidFill>
                  <a:schemeClr val="bg2">
                    <a:lumMod val="10000"/>
                  </a:schemeClr>
                </a:solidFill>
              </a:rPr>
              <a:t> </a:t>
            </a:r>
            <a:r>
              <a:rPr lang="ru-RU" sz="2000" b="1" dirty="0" err="1">
                <a:solidFill>
                  <a:schemeClr val="bg2">
                    <a:lumMod val="10000"/>
                  </a:schemeClr>
                </a:solidFill>
              </a:rPr>
              <a:t>darajasi</a:t>
            </a:r>
            <a:r>
              <a:rPr lang="ru-RU" sz="2000" b="1" dirty="0">
                <a:solidFill>
                  <a:schemeClr val="bg2">
                    <a:lumMod val="10000"/>
                  </a:schemeClr>
                </a:solidFill>
              </a:rPr>
              <a:t>, </a:t>
            </a:r>
            <a:r>
              <a:rPr lang="ru-RU" sz="2000" b="1" dirty="0" err="1">
                <a:solidFill>
                  <a:schemeClr val="bg2">
                    <a:lumMod val="10000"/>
                  </a:schemeClr>
                </a:solidFill>
              </a:rPr>
              <a:t>iste’mol</a:t>
            </a:r>
            <a:r>
              <a:rPr lang="ru-RU" sz="2000" b="1" dirty="0">
                <a:solidFill>
                  <a:schemeClr val="bg2">
                    <a:lumMod val="10000"/>
                  </a:schemeClr>
                </a:solidFill>
              </a:rPr>
              <a:t> </a:t>
            </a:r>
            <a:r>
              <a:rPr lang="ru-RU" sz="2000" b="1" dirty="0" err="1">
                <a:solidFill>
                  <a:schemeClr val="bg2">
                    <a:lumMod val="10000"/>
                  </a:schemeClr>
                </a:solidFill>
              </a:rPr>
              <a:t>va</a:t>
            </a:r>
            <a:r>
              <a:rPr lang="ru-RU" sz="2000" b="1" dirty="0">
                <a:solidFill>
                  <a:schemeClr val="bg2">
                    <a:lumMod val="10000"/>
                  </a:schemeClr>
                </a:solidFill>
              </a:rPr>
              <a:t> </a:t>
            </a:r>
            <a:r>
              <a:rPr lang="ru-RU" sz="2000" b="1" dirty="0" err="1">
                <a:solidFill>
                  <a:schemeClr val="bg2">
                    <a:lumMod val="10000"/>
                  </a:schemeClr>
                </a:solidFill>
              </a:rPr>
              <a:t>jamg‘arish</a:t>
            </a:r>
            <a:r>
              <a:rPr lang="ru-RU" sz="2000" b="1" dirty="0">
                <a:solidFill>
                  <a:schemeClr val="bg2">
                    <a:lumMod val="10000"/>
                  </a:schemeClr>
                </a:solidFill>
              </a:rPr>
              <a:t>, </a:t>
            </a:r>
            <a:r>
              <a:rPr lang="ru-RU" sz="2000" b="1" dirty="0" err="1">
                <a:solidFill>
                  <a:schemeClr val="bg2">
                    <a:lumMod val="10000"/>
                  </a:schemeClr>
                </a:solidFill>
              </a:rPr>
              <a:t>iqtisodiyot</a:t>
            </a:r>
            <a:r>
              <a:rPr lang="ru-RU" sz="2000" b="1" dirty="0">
                <a:solidFill>
                  <a:schemeClr val="bg2">
                    <a:lumMod val="10000"/>
                  </a:schemeClr>
                </a:solidFill>
              </a:rPr>
              <a:t> </a:t>
            </a:r>
            <a:r>
              <a:rPr lang="ru-RU" sz="2000" b="1" dirty="0" err="1">
                <a:solidFill>
                  <a:schemeClr val="bg2">
                    <a:lumMod val="10000"/>
                  </a:schemeClr>
                </a:solidFill>
              </a:rPr>
              <a:t>tarmoqlari</a:t>
            </a:r>
            <a:r>
              <a:rPr lang="ru-RU" sz="2000" b="1" dirty="0">
                <a:solidFill>
                  <a:schemeClr val="bg2">
                    <a:lumMod val="10000"/>
                  </a:schemeClr>
                </a:solidFill>
              </a:rPr>
              <a:t> </a:t>
            </a:r>
            <a:r>
              <a:rPr lang="ru-RU" sz="2000" b="1" dirty="0" err="1">
                <a:solidFill>
                  <a:schemeClr val="bg2">
                    <a:lumMod val="10000"/>
                  </a:schemeClr>
                </a:solidFill>
              </a:rPr>
              <a:t>va</a:t>
            </a:r>
            <a:r>
              <a:rPr lang="ru-RU" sz="2000" b="1" dirty="0">
                <a:solidFill>
                  <a:schemeClr val="bg2">
                    <a:lumMod val="10000"/>
                  </a:schemeClr>
                </a:solidFill>
              </a:rPr>
              <a:t> </a:t>
            </a:r>
            <a:r>
              <a:rPr lang="ru-RU" sz="2000" b="1" dirty="0" err="1">
                <a:solidFill>
                  <a:schemeClr val="bg2">
                    <a:lumMod val="10000"/>
                  </a:schemeClr>
                </a:solidFill>
              </a:rPr>
              <a:t>sektorlari</a:t>
            </a:r>
            <a:r>
              <a:rPr lang="ru-RU" sz="2000" b="1" dirty="0">
                <a:solidFill>
                  <a:schemeClr val="bg2">
                    <a:lumMod val="10000"/>
                  </a:schemeClr>
                </a:solidFill>
              </a:rPr>
              <a:t> </a:t>
            </a:r>
            <a:r>
              <a:rPr lang="ru-RU" sz="2000" b="1" dirty="0" err="1" smtClean="0">
                <a:solidFill>
                  <a:schemeClr val="bg2">
                    <a:lumMod val="10000"/>
                  </a:schemeClr>
                </a:solidFill>
              </a:rPr>
              <a:t>orasidagi</a:t>
            </a:r>
            <a:r>
              <a:rPr lang="en-US" sz="2000" b="1" dirty="0" smtClean="0">
                <a:solidFill>
                  <a:schemeClr val="bg2">
                    <a:lumMod val="10000"/>
                  </a:schemeClr>
                </a:solidFill>
              </a:rPr>
              <a:t> </a:t>
            </a:r>
            <a:r>
              <a:rPr lang="ru-RU" sz="2000" b="1" dirty="0" err="1" smtClean="0">
                <a:solidFill>
                  <a:schemeClr val="bg2">
                    <a:lumMod val="10000"/>
                  </a:schemeClr>
                </a:solidFill>
              </a:rPr>
              <a:t>nisbatni</a:t>
            </a:r>
            <a:r>
              <a:rPr lang="ru-RU" sz="2000" b="1" dirty="0" smtClean="0">
                <a:solidFill>
                  <a:schemeClr val="bg2">
                    <a:lumMod val="10000"/>
                  </a:schemeClr>
                </a:solidFill>
              </a:rPr>
              <a:t> </a:t>
            </a:r>
            <a:r>
              <a:rPr lang="ru-RU" sz="2000" b="1" dirty="0" err="1">
                <a:solidFill>
                  <a:schemeClr val="bg2">
                    <a:lumMod val="10000"/>
                  </a:schemeClr>
                </a:solidFill>
              </a:rPr>
              <a:t>o‘rganish</a:t>
            </a:r>
            <a:r>
              <a:rPr lang="ru-RU" sz="2000" b="1" dirty="0" smtClean="0">
                <a:solidFill>
                  <a:schemeClr val="bg2">
                    <a:lumMod val="10000"/>
                  </a:schemeClr>
                </a:solidFill>
              </a:rPr>
              <a:t>;</a:t>
            </a:r>
            <a:endParaRPr lang="ru-RU" sz="2000" b="1" dirty="0">
              <a:solidFill>
                <a:schemeClr val="bg2">
                  <a:lumMod val="10000"/>
                </a:schemeClr>
              </a:solidFill>
            </a:endParaRPr>
          </a:p>
          <a:p>
            <a:pPr algn="just"/>
            <a:r>
              <a:rPr lang="ru-RU" sz="2000" b="1" dirty="0">
                <a:solidFill>
                  <a:srgbClr val="00B050"/>
                </a:solidFill>
              </a:rPr>
              <a:t>- </a:t>
            </a:r>
            <a:r>
              <a:rPr lang="ru-RU" sz="2000" b="1" dirty="0" err="1">
                <a:solidFill>
                  <a:srgbClr val="00B050"/>
                </a:solidFill>
              </a:rPr>
              <a:t>daromadlarning</a:t>
            </a:r>
            <a:r>
              <a:rPr lang="ru-RU" sz="2000" b="1" dirty="0">
                <a:solidFill>
                  <a:srgbClr val="00B050"/>
                </a:solidFill>
              </a:rPr>
              <a:t> </a:t>
            </a:r>
            <a:r>
              <a:rPr lang="ru-RU" sz="2000" b="1" dirty="0" err="1">
                <a:solidFill>
                  <a:srgbClr val="00B050"/>
                </a:solidFill>
              </a:rPr>
              <a:t>hosil</a:t>
            </a:r>
            <a:r>
              <a:rPr lang="ru-RU" sz="2000" b="1" dirty="0">
                <a:solidFill>
                  <a:srgbClr val="00B050"/>
                </a:solidFill>
              </a:rPr>
              <a:t> </a:t>
            </a:r>
            <a:r>
              <a:rPr lang="ru-RU" sz="2000" b="1" dirty="0" err="1">
                <a:solidFill>
                  <a:srgbClr val="00B050"/>
                </a:solidFill>
              </a:rPr>
              <a:t>qilinishi</a:t>
            </a:r>
            <a:r>
              <a:rPr lang="ru-RU" sz="2000" b="1" dirty="0">
                <a:solidFill>
                  <a:srgbClr val="00B050"/>
                </a:solidFill>
              </a:rPr>
              <a:t>, </a:t>
            </a:r>
            <a:r>
              <a:rPr lang="ru-RU" sz="2000" b="1" dirty="0" err="1">
                <a:solidFill>
                  <a:srgbClr val="00B050"/>
                </a:solidFill>
              </a:rPr>
              <a:t>taqsimlanishi</a:t>
            </a:r>
            <a:r>
              <a:rPr lang="ru-RU" sz="2000" b="1" dirty="0">
                <a:solidFill>
                  <a:srgbClr val="00B050"/>
                </a:solidFill>
              </a:rPr>
              <a:t> </a:t>
            </a:r>
            <a:r>
              <a:rPr lang="ru-RU" sz="2000" b="1" dirty="0" err="1">
                <a:solidFill>
                  <a:srgbClr val="00B050"/>
                </a:solidFill>
              </a:rPr>
              <a:t>va</a:t>
            </a:r>
            <a:r>
              <a:rPr lang="ru-RU" sz="2000" b="1" dirty="0">
                <a:solidFill>
                  <a:srgbClr val="00B050"/>
                </a:solidFill>
              </a:rPr>
              <a:t> </a:t>
            </a:r>
            <a:r>
              <a:rPr lang="ru-RU" sz="2000" b="1" dirty="0" err="1">
                <a:solidFill>
                  <a:srgbClr val="00B050"/>
                </a:solidFill>
              </a:rPr>
              <a:t>qayta</a:t>
            </a:r>
            <a:r>
              <a:rPr lang="ru-RU" sz="2000" b="1" dirty="0">
                <a:solidFill>
                  <a:srgbClr val="00B050"/>
                </a:solidFill>
              </a:rPr>
              <a:t> </a:t>
            </a:r>
            <a:r>
              <a:rPr lang="ru-RU" sz="2000" b="1" dirty="0" err="1">
                <a:solidFill>
                  <a:srgbClr val="00B050"/>
                </a:solidFill>
              </a:rPr>
              <a:t>taqsimlanishi</a:t>
            </a:r>
            <a:r>
              <a:rPr lang="ru-RU" sz="2000" b="1" dirty="0">
                <a:solidFill>
                  <a:srgbClr val="00B050"/>
                </a:solidFill>
              </a:rPr>
              <a:t>,</a:t>
            </a:r>
          </a:p>
          <a:p>
            <a:pPr algn="just"/>
            <a:r>
              <a:rPr lang="ru-RU" sz="2000" b="1" dirty="0" err="1">
                <a:solidFill>
                  <a:srgbClr val="00B050"/>
                </a:solidFill>
              </a:rPr>
              <a:t>ulardan</a:t>
            </a:r>
            <a:r>
              <a:rPr lang="ru-RU" sz="2000" b="1" dirty="0">
                <a:solidFill>
                  <a:srgbClr val="00B050"/>
                </a:solidFill>
              </a:rPr>
              <a:t> </a:t>
            </a:r>
            <a:r>
              <a:rPr lang="ru-RU" sz="2000" b="1" dirty="0" err="1">
                <a:solidFill>
                  <a:srgbClr val="00B050"/>
                </a:solidFill>
              </a:rPr>
              <a:t>foydalanish</a:t>
            </a:r>
            <a:r>
              <a:rPr lang="ru-RU" sz="2000" b="1" dirty="0">
                <a:solidFill>
                  <a:srgbClr val="00B050"/>
                </a:solidFill>
              </a:rPr>
              <a:t>;</a:t>
            </a:r>
          </a:p>
          <a:p>
            <a:pPr algn="just"/>
            <a:r>
              <a:rPr lang="ru-RU" sz="2000" b="1" dirty="0">
                <a:solidFill>
                  <a:srgbClr val="FF0000"/>
                </a:solidFill>
              </a:rPr>
              <a:t>-</a:t>
            </a:r>
            <a:r>
              <a:rPr lang="ru-RU" sz="2000" b="1" dirty="0" err="1">
                <a:solidFill>
                  <a:srgbClr val="FF0000"/>
                </a:solidFill>
              </a:rPr>
              <a:t>ijtimoiy</a:t>
            </a:r>
            <a:r>
              <a:rPr lang="ru-RU" sz="2000" b="1" dirty="0">
                <a:solidFill>
                  <a:srgbClr val="FF0000"/>
                </a:solidFill>
              </a:rPr>
              <a:t> </a:t>
            </a:r>
            <a:r>
              <a:rPr lang="ru-RU" sz="2000" b="1" dirty="0" err="1" smtClean="0">
                <a:solidFill>
                  <a:srgbClr val="FF0000"/>
                </a:solidFill>
              </a:rPr>
              <a:t>so</a:t>
            </a:r>
            <a:r>
              <a:rPr lang="en-US" sz="2000" b="1" dirty="0" smtClean="0">
                <a:solidFill>
                  <a:srgbClr val="FF0000"/>
                </a:solidFill>
              </a:rPr>
              <a:t>h</a:t>
            </a:r>
            <a:r>
              <a:rPr lang="ru-RU" sz="2000" b="1" dirty="0" err="1" smtClean="0">
                <a:solidFill>
                  <a:srgbClr val="FF0000"/>
                </a:solidFill>
              </a:rPr>
              <a:t>aning</a:t>
            </a:r>
            <a:r>
              <a:rPr lang="ru-RU" sz="2000" b="1" dirty="0" smtClean="0">
                <a:solidFill>
                  <a:srgbClr val="FF0000"/>
                </a:solidFill>
              </a:rPr>
              <a:t> </a:t>
            </a:r>
            <a:r>
              <a:rPr lang="ru-RU" sz="2000" b="1" dirty="0" err="1">
                <a:solidFill>
                  <a:srgbClr val="FF0000"/>
                </a:solidFill>
              </a:rPr>
              <a:t>rivojlanishi</a:t>
            </a:r>
            <a:r>
              <a:rPr lang="ru-RU" sz="2000" b="1" dirty="0" smtClean="0">
                <a:solidFill>
                  <a:srgbClr val="FF0000"/>
                </a:solidFill>
              </a:rPr>
              <a:t>,</a:t>
            </a:r>
            <a:r>
              <a:rPr lang="en-US" sz="2000" b="1" dirty="0" smtClean="0">
                <a:solidFill>
                  <a:srgbClr val="FF0000"/>
                </a:solidFill>
              </a:rPr>
              <a:t> </a:t>
            </a:r>
            <a:r>
              <a:rPr lang="ru-RU" sz="2000" b="1" dirty="0" err="1" smtClean="0">
                <a:solidFill>
                  <a:srgbClr val="FF0000"/>
                </a:solidFill>
              </a:rPr>
              <a:t>xalq</a:t>
            </a:r>
            <a:r>
              <a:rPr lang="ru-RU" sz="2000" b="1" dirty="0" smtClean="0">
                <a:solidFill>
                  <a:srgbClr val="FF0000"/>
                </a:solidFill>
              </a:rPr>
              <a:t> </a:t>
            </a:r>
            <a:r>
              <a:rPr lang="en-US" sz="2000" b="1" dirty="0" err="1" smtClean="0">
                <a:solidFill>
                  <a:srgbClr val="FF0000"/>
                </a:solidFill>
              </a:rPr>
              <a:t>ta’limi</a:t>
            </a:r>
            <a:r>
              <a:rPr lang="ru-RU" sz="2000" b="1" dirty="0" smtClean="0">
                <a:solidFill>
                  <a:srgbClr val="FF0000"/>
                </a:solidFill>
              </a:rPr>
              <a:t> </a:t>
            </a:r>
            <a:r>
              <a:rPr lang="ru-RU" sz="2000" b="1" dirty="0" err="1">
                <a:solidFill>
                  <a:srgbClr val="FF0000"/>
                </a:solidFill>
              </a:rPr>
              <a:t>va</a:t>
            </a:r>
            <a:r>
              <a:rPr lang="ru-RU" sz="2000" b="1" dirty="0">
                <a:solidFill>
                  <a:srgbClr val="FF0000"/>
                </a:solidFill>
              </a:rPr>
              <a:t> </a:t>
            </a:r>
            <a:r>
              <a:rPr lang="ru-RU" sz="2000" b="1" dirty="0" err="1">
                <a:solidFill>
                  <a:srgbClr val="FF0000"/>
                </a:solidFill>
              </a:rPr>
              <a:t>sog‘liqni</a:t>
            </a:r>
            <a:r>
              <a:rPr lang="ru-RU" sz="2000" b="1" dirty="0">
                <a:solidFill>
                  <a:srgbClr val="FF0000"/>
                </a:solidFill>
              </a:rPr>
              <a:t> </a:t>
            </a:r>
            <a:r>
              <a:rPr lang="ru-RU" sz="2000" b="1" dirty="0" err="1">
                <a:solidFill>
                  <a:srgbClr val="FF0000"/>
                </a:solidFill>
              </a:rPr>
              <a:t>saqlash</a:t>
            </a:r>
            <a:r>
              <a:rPr lang="ru-RU" sz="2000" b="1" dirty="0">
                <a:solidFill>
                  <a:srgbClr val="FF0000"/>
                </a:solidFill>
              </a:rPr>
              <a:t>, </a:t>
            </a:r>
            <a:r>
              <a:rPr lang="ru-RU" sz="2000" b="1" dirty="0" err="1">
                <a:solidFill>
                  <a:srgbClr val="FF0000"/>
                </a:solidFill>
              </a:rPr>
              <a:t>iqtisodiy</a:t>
            </a:r>
            <a:r>
              <a:rPr lang="ru-RU" sz="2000" b="1" dirty="0">
                <a:solidFill>
                  <a:srgbClr val="FF0000"/>
                </a:solidFill>
              </a:rPr>
              <a:t> </a:t>
            </a:r>
            <a:r>
              <a:rPr lang="ru-RU" sz="2000" b="1" dirty="0" err="1" smtClean="0">
                <a:solidFill>
                  <a:srgbClr val="FF0000"/>
                </a:solidFill>
              </a:rPr>
              <a:t>o‘sish</a:t>
            </a:r>
            <a:r>
              <a:rPr lang="en-US" sz="2000" b="1" dirty="0" smtClean="0">
                <a:solidFill>
                  <a:srgbClr val="FF0000"/>
                </a:solidFill>
              </a:rPr>
              <a:t> </a:t>
            </a:r>
            <a:r>
              <a:rPr lang="ru-RU" sz="2000" b="1" dirty="0" err="1" smtClean="0">
                <a:solidFill>
                  <a:srgbClr val="FF0000"/>
                </a:solidFill>
              </a:rPr>
              <a:t>bilan</a:t>
            </a:r>
            <a:r>
              <a:rPr lang="ru-RU" sz="2000" b="1" dirty="0" smtClean="0">
                <a:solidFill>
                  <a:srgbClr val="FF0000"/>
                </a:solidFill>
              </a:rPr>
              <a:t> </a:t>
            </a:r>
            <a:r>
              <a:rPr lang="ru-RU" sz="2000" b="1" dirty="0" err="1">
                <a:solidFill>
                  <a:srgbClr val="FF0000"/>
                </a:solidFill>
              </a:rPr>
              <a:t>ijtimoiy</a:t>
            </a:r>
            <a:r>
              <a:rPr lang="ru-RU" sz="2000" b="1" dirty="0">
                <a:solidFill>
                  <a:srgbClr val="FF0000"/>
                </a:solidFill>
              </a:rPr>
              <a:t> </a:t>
            </a:r>
            <a:r>
              <a:rPr lang="ru-RU" sz="2000" b="1" dirty="0" err="1">
                <a:solidFill>
                  <a:srgbClr val="FF0000"/>
                </a:solidFill>
              </a:rPr>
              <a:t>rivojlanish</a:t>
            </a:r>
            <a:r>
              <a:rPr lang="ru-RU" sz="2000" b="1" dirty="0">
                <a:solidFill>
                  <a:srgbClr val="FF0000"/>
                </a:solidFill>
              </a:rPr>
              <a:t> </a:t>
            </a:r>
            <a:r>
              <a:rPr lang="ru-RU" sz="2000" b="1" dirty="0" err="1">
                <a:solidFill>
                  <a:srgbClr val="FF0000"/>
                </a:solidFill>
              </a:rPr>
              <a:t>oralig‘idagi</a:t>
            </a:r>
            <a:r>
              <a:rPr lang="ru-RU" sz="2000" b="1" dirty="0">
                <a:solidFill>
                  <a:srgbClr val="FF0000"/>
                </a:solidFill>
              </a:rPr>
              <a:t> </a:t>
            </a:r>
            <a:r>
              <a:rPr lang="ru-RU" sz="2000" b="1" dirty="0" err="1">
                <a:solidFill>
                  <a:srgbClr val="FF0000"/>
                </a:solidFill>
              </a:rPr>
              <a:t>bog‘lanishni</a:t>
            </a:r>
            <a:r>
              <a:rPr lang="ru-RU" sz="2000" b="1" dirty="0">
                <a:solidFill>
                  <a:srgbClr val="FF0000"/>
                </a:solidFill>
              </a:rPr>
              <a:t> </a:t>
            </a:r>
            <a:r>
              <a:rPr lang="ru-RU" sz="2000" b="1" dirty="0" err="1">
                <a:solidFill>
                  <a:srgbClr val="FF0000"/>
                </a:solidFill>
              </a:rPr>
              <a:t>o‘rganish</a:t>
            </a:r>
            <a:r>
              <a:rPr lang="ru-RU" sz="2000" b="1" dirty="0">
                <a:solidFill>
                  <a:srgbClr val="FF0000"/>
                </a:solidFill>
              </a:rPr>
              <a:t>;</a:t>
            </a:r>
          </a:p>
          <a:p>
            <a:pPr algn="just"/>
            <a:r>
              <a:rPr lang="ru-RU" sz="2000" b="1" dirty="0">
                <a:solidFill>
                  <a:srgbClr val="0000FF"/>
                </a:solidFill>
              </a:rPr>
              <a:t>- </a:t>
            </a:r>
            <a:r>
              <a:rPr lang="ru-RU" sz="2000" b="1" dirty="0" err="1">
                <a:solidFill>
                  <a:srgbClr val="0000FF"/>
                </a:solidFill>
              </a:rPr>
              <a:t>uy</a:t>
            </a:r>
            <a:r>
              <a:rPr lang="ru-RU" sz="2000" b="1" dirty="0">
                <a:solidFill>
                  <a:srgbClr val="0000FF"/>
                </a:solidFill>
              </a:rPr>
              <a:t> - </a:t>
            </a:r>
            <a:r>
              <a:rPr lang="ru-RU" sz="2000" b="1" dirty="0" err="1">
                <a:solidFill>
                  <a:srgbClr val="0000FF"/>
                </a:solidFill>
              </a:rPr>
              <a:t>joy</a:t>
            </a:r>
            <a:r>
              <a:rPr lang="ru-RU" sz="2000" b="1" dirty="0">
                <a:solidFill>
                  <a:srgbClr val="0000FF"/>
                </a:solidFill>
              </a:rPr>
              <a:t> </a:t>
            </a:r>
            <a:r>
              <a:rPr lang="ru-RU" sz="2000" b="1" dirty="0" err="1">
                <a:solidFill>
                  <a:srgbClr val="0000FF"/>
                </a:solidFill>
              </a:rPr>
              <a:t>kommunal</a:t>
            </a:r>
            <a:r>
              <a:rPr lang="ru-RU" sz="2000" b="1" dirty="0">
                <a:solidFill>
                  <a:srgbClr val="0000FF"/>
                </a:solidFill>
              </a:rPr>
              <a:t> </a:t>
            </a:r>
            <a:r>
              <a:rPr lang="ru-RU" sz="2000" b="1" dirty="0" err="1">
                <a:solidFill>
                  <a:srgbClr val="0000FF"/>
                </a:solidFill>
              </a:rPr>
              <a:t>xo‘jaligi</a:t>
            </a:r>
            <a:r>
              <a:rPr lang="ru-RU" sz="2000" b="1" dirty="0">
                <a:solidFill>
                  <a:srgbClr val="0000FF"/>
                </a:solidFill>
              </a:rPr>
              <a:t> </a:t>
            </a:r>
            <a:r>
              <a:rPr lang="ru-RU" sz="2000" b="1" dirty="0" err="1">
                <a:solidFill>
                  <a:srgbClr val="0000FF"/>
                </a:solidFill>
              </a:rPr>
              <a:t>va</a:t>
            </a:r>
            <a:r>
              <a:rPr lang="ru-RU" sz="2000" b="1" dirty="0">
                <a:solidFill>
                  <a:srgbClr val="0000FF"/>
                </a:solidFill>
              </a:rPr>
              <a:t> </a:t>
            </a:r>
            <a:r>
              <a:rPr lang="ru-RU" sz="2000" b="1" dirty="0" err="1">
                <a:solidFill>
                  <a:srgbClr val="0000FF"/>
                </a:solidFill>
              </a:rPr>
              <a:t>xizmatlar</a:t>
            </a:r>
            <a:r>
              <a:rPr lang="ru-RU" sz="2000" b="1" dirty="0">
                <a:solidFill>
                  <a:srgbClr val="0000FF"/>
                </a:solidFill>
              </a:rPr>
              <a:t>, </a:t>
            </a:r>
            <a:r>
              <a:rPr lang="ru-RU" sz="2000" b="1" dirty="0" err="1">
                <a:solidFill>
                  <a:srgbClr val="0000FF"/>
                </a:solidFill>
              </a:rPr>
              <a:t>turar</a:t>
            </a:r>
            <a:r>
              <a:rPr lang="ru-RU" sz="2000" b="1" dirty="0">
                <a:solidFill>
                  <a:srgbClr val="0000FF"/>
                </a:solidFill>
              </a:rPr>
              <a:t> </a:t>
            </a:r>
            <a:r>
              <a:rPr lang="ru-RU" sz="2000" b="1" dirty="0" err="1">
                <a:solidFill>
                  <a:srgbClr val="0000FF"/>
                </a:solidFill>
              </a:rPr>
              <a:t>joy</a:t>
            </a:r>
            <a:r>
              <a:rPr lang="ru-RU" sz="2000" b="1" dirty="0">
                <a:solidFill>
                  <a:srgbClr val="0000FF"/>
                </a:solidFill>
              </a:rPr>
              <a:t> </a:t>
            </a:r>
            <a:r>
              <a:rPr lang="ru-RU" sz="2000" b="1" dirty="0" err="1">
                <a:solidFill>
                  <a:srgbClr val="0000FF"/>
                </a:solidFill>
              </a:rPr>
              <a:t>fondlari</a:t>
            </a:r>
            <a:r>
              <a:rPr lang="ru-RU" sz="2000" b="1" dirty="0">
                <a:solidFill>
                  <a:srgbClr val="0000FF"/>
                </a:solidFill>
              </a:rPr>
              <a:t>, </a:t>
            </a:r>
            <a:r>
              <a:rPr lang="ru-RU" sz="2000" b="1" dirty="0" err="1">
                <a:solidFill>
                  <a:srgbClr val="0000FF"/>
                </a:solidFill>
              </a:rPr>
              <a:t>axolining</a:t>
            </a:r>
            <a:r>
              <a:rPr lang="ru-RU" sz="2000" b="1" dirty="0">
                <a:solidFill>
                  <a:srgbClr val="0000FF"/>
                </a:solidFill>
              </a:rPr>
              <a:t> </a:t>
            </a:r>
            <a:r>
              <a:rPr lang="ru-RU" sz="2000" b="1" dirty="0" err="1">
                <a:solidFill>
                  <a:srgbClr val="0000FF"/>
                </a:solidFill>
              </a:rPr>
              <a:t>uy</a:t>
            </a:r>
            <a:r>
              <a:rPr lang="ru-RU" sz="2000" b="1" dirty="0">
                <a:solidFill>
                  <a:srgbClr val="0000FF"/>
                </a:solidFill>
              </a:rPr>
              <a:t> - </a:t>
            </a:r>
            <a:r>
              <a:rPr lang="ru-RU" sz="2000" b="1" dirty="0" err="1">
                <a:solidFill>
                  <a:srgbClr val="0000FF"/>
                </a:solidFill>
              </a:rPr>
              <a:t>joy</a:t>
            </a:r>
            <a:endParaRPr lang="ru-RU" sz="2000" b="1" dirty="0">
              <a:solidFill>
                <a:srgbClr val="0000FF"/>
              </a:solidFill>
            </a:endParaRPr>
          </a:p>
          <a:p>
            <a:pPr algn="just"/>
            <a:r>
              <a:rPr lang="ru-RU" sz="2000" b="1" dirty="0" err="1">
                <a:solidFill>
                  <a:srgbClr val="0000FF"/>
                </a:solidFill>
              </a:rPr>
              <a:t>bilan</a:t>
            </a:r>
            <a:r>
              <a:rPr lang="ru-RU" sz="2000" b="1" dirty="0">
                <a:solidFill>
                  <a:srgbClr val="0000FF"/>
                </a:solidFill>
              </a:rPr>
              <a:t> </a:t>
            </a:r>
            <a:r>
              <a:rPr lang="ru-RU" sz="2000" b="1" dirty="0" err="1">
                <a:solidFill>
                  <a:srgbClr val="0000FF"/>
                </a:solidFill>
              </a:rPr>
              <a:t>ta’minlanganlik</a:t>
            </a:r>
            <a:r>
              <a:rPr lang="ru-RU" sz="2000" b="1" dirty="0">
                <a:solidFill>
                  <a:srgbClr val="0000FF"/>
                </a:solidFill>
              </a:rPr>
              <a:t> </a:t>
            </a:r>
            <a:r>
              <a:rPr lang="ru-RU" sz="2000" b="1" dirty="0" err="1">
                <a:solidFill>
                  <a:srgbClr val="0000FF"/>
                </a:solidFill>
              </a:rPr>
              <a:t>darajasi</a:t>
            </a:r>
            <a:r>
              <a:rPr lang="ru-RU" sz="2000" b="1" dirty="0">
                <a:solidFill>
                  <a:srgbClr val="0000FF"/>
                </a:solidFill>
              </a:rPr>
              <a:t>, </a:t>
            </a:r>
            <a:r>
              <a:rPr lang="ru-RU" sz="2000" b="1" dirty="0" err="1">
                <a:solidFill>
                  <a:srgbClr val="0000FF"/>
                </a:solidFill>
              </a:rPr>
              <a:t>kommunal</a:t>
            </a:r>
            <a:r>
              <a:rPr lang="ru-RU" sz="2000" b="1" dirty="0">
                <a:solidFill>
                  <a:srgbClr val="0000FF"/>
                </a:solidFill>
              </a:rPr>
              <a:t> </a:t>
            </a:r>
            <a:r>
              <a:rPr lang="ru-RU" sz="2000" b="1" dirty="0" err="1">
                <a:solidFill>
                  <a:srgbClr val="0000FF"/>
                </a:solidFill>
              </a:rPr>
              <a:t>xizmatlar</a:t>
            </a:r>
            <a:r>
              <a:rPr lang="ru-RU" sz="2000" b="1" dirty="0">
                <a:solidFill>
                  <a:srgbClr val="0000FF"/>
                </a:solidFill>
              </a:rPr>
              <a:t> </a:t>
            </a:r>
            <a:r>
              <a:rPr lang="ru-RU" sz="2000" b="1" dirty="0" err="1">
                <a:solidFill>
                  <a:srgbClr val="0000FF"/>
                </a:solidFill>
              </a:rPr>
              <a:t>va</a:t>
            </a:r>
            <a:r>
              <a:rPr lang="ru-RU" sz="2000" b="1" dirty="0">
                <a:solidFill>
                  <a:srgbClr val="0000FF"/>
                </a:solidFill>
              </a:rPr>
              <a:t> </a:t>
            </a:r>
            <a:r>
              <a:rPr lang="ru-RU" sz="2000" b="1" dirty="0" err="1">
                <a:solidFill>
                  <a:srgbClr val="0000FF"/>
                </a:solidFill>
              </a:rPr>
              <a:t>yaratilgan</a:t>
            </a:r>
            <a:r>
              <a:rPr lang="ru-RU" sz="2000" b="1" dirty="0">
                <a:solidFill>
                  <a:srgbClr val="0000FF"/>
                </a:solidFill>
              </a:rPr>
              <a:t> </a:t>
            </a:r>
            <a:r>
              <a:rPr lang="ru-RU" sz="2000" b="1" dirty="0" err="1" smtClean="0">
                <a:solidFill>
                  <a:srgbClr val="0000FF"/>
                </a:solidFill>
              </a:rPr>
              <a:t>qulayliklarni</a:t>
            </a:r>
            <a:r>
              <a:rPr lang="en-US" sz="2000" b="1" dirty="0" smtClean="0">
                <a:solidFill>
                  <a:srgbClr val="0000FF"/>
                </a:solidFill>
              </a:rPr>
              <a:t> </a:t>
            </a:r>
            <a:r>
              <a:rPr lang="ru-RU" sz="2000" b="1" dirty="0" err="1" smtClean="0">
                <a:solidFill>
                  <a:srgbClr val="0000FF"/>
                </a:solidFill>
              </a:rPr>
              <a:t>o‘rganish</a:t>
            </a:r>
            <a:r>
              <a:rPr lang="ru-RU" sz="2000" b="1" dirty="0">
                <a:solidFill>
                  <a:srgbClr val="0000FF"/>
                </a:solidFill>
              </a:rPr>
              <a:t>;</a:t>
            </a:r>
          </a:p>
          <a:p>
            <a:pPr algn="just"/>
            <a:r>
              <a:rPr lang="ru-RU" sz="2000" b="1" dirty="0">
                <a:solidFill>
                  <a:schemeClr val="bg2">
                    <a:lumMod val="10000"/>
                  </a:schemeClr>
                </a:solidFill>
              </a:rPr>
              <a:t>- </a:t>
            </a:r>
            <a:r>
              <a:rPr lang="ru-RU" sz="2000" b="1" dirty="0" err="1">
                <a:solidFill>
                  <a:schemeClr val="bg2">
                    <a:lumMod val="10000"/>
                  </a:schemeClr>
                </a:solidFill>
              </a:rPr>
              <a:t>investitsiya</a:t>
            </a:r>
            <a:r>
              <a:rPr lang="ru-RU" sz="2000" b="1" dirty="0">
                <a:solidFill>
                  <a:schemeClr val="bg2">
                    <a:lumMod val="10000"/>
                  </a:schemeClr>
                </a:solidFill>
              </a:rPr>
              <a:t> </a:t>
            </a:r>
            <a:r>
              <a:rPr lang="ru-RU" sz="2000" b="1" dirty="0" err="1">
                <a:solidFill>
                  <a:schemeClr val="bg2">
                    <a:lumMod val="10000"/>
                  </a:schemeClr>
                </a:solidFill>
              </a:rPr>
              <a:t>jarayoni</a:t>
            </a:r>
            <a:r>
              <a:rPr lang="ru-RU" sz="2000" b="1" dirty="0">
                <a:solidFill>
                  <a:schemeClr val="bg2">
                    <a:lumMod val="10000"/>
                  </a:schemeClr>
                </a:solidFill>
              </a:rPr>
              <a:t>, </a:t>
            </a:r>
            <a:r>
              <a:rPr lang="ru-RU" sz="2000" b="1" dirty="0" err="1">
                <a:solidFill>
                  <a:schemeClr val="bg2">
                    <a:lumMod val="10000"/>
                  </a:schemeClr>
                </a:solidFill>
              </a:rPr>
              <a:t>uning</a:t>
            </a:r>
            <a:r>
              <a:rPr lang="ru-RU" sz="2000" b="1" dirty="0">
                <a:solidFill>
                  <a:schemeClr val="bg2">
                    <a:lumMod val="10000"/>
                  </a:schemeClr>
                </a:solidFill>
              </a:rPr>
              <a:t> </a:t>
            </a:r>
            <a:r>
              <a:rPr lang="ru-RU" sz="2000" b="1" dirty="0" err="1">
                <a:solidFill>
                  <a:schemeClr val="bg2">
                    <a:lumMod val="10000"/>
                  </a:schemeClr>
                </a:solidFill>
              </a:rPr>
              <a:t>hajmi</a:t>
            </a:r>
            <a:r>
              <a:rPr lang="ru-RU" sz="2000" b="1" dirty="0">
                <a:solidFill>
                  <a:schemeClr val="bg2">
                    <a:lumMod val="10000"/>
                  </a:schemeClr>
                </a:solidFill>
              </a:rPr>
              <a:t> </a:t>
            </a:r>
            <a:r>
              <a:rPr lang="ru-RU" sz="2000" b="1" dirty="0" err="1">
                <a:solidFill>
                  <a:schemeClr val="bg2">
                    <a:lumMod val="10000"/>
                  </a:schemeClr>
                </a:solidFill>
              </a:rPr>
              <a:t>va</a:t>
            </a:r>
            <a:r>
              <a:rPr lang="ru-RU" sz="2000" b="1" dirty="0">
                <a:solidFill>
                  <a:schemeClr val="bg2">
                    <a:lumMod val="10000"/>
                  </a:schemeClr>
                </a:solidFill>
              </a:rPr>
              <a:t> </a:t>
            </a:r>
            <a:r>
              <a:rPr lang="ru-RU" sz="2000" b="1" dirty="0" err="1">
                <a:solidFill>
                  <a:schemeClr val="bg2">
                    <a:lumMod val="10000"/>
                  </a:schemeClr>
                </a:solidFill>
              </a:rPr>
              <a:t>tarkibi</a:t>
            </a:r>
            <a:r>
              <a:rPr lang="ru-RU" sz="2000" b="1" dirty="0">
                <a:solidFill>
                  <a:schemeClr val="bg2">
                    <a:lumMod val="10000"/>
                  </a:schemeClr>
                </a:solidFill>
              </a:rPr>
              <a:t>, </a:t>
            </a:r>
            <a:r>
              <a:rPr lang="ru-RU" sz="2000" b="1" dirty="0" err="1">
                <a:solidFill>
                  <a:schemeClr val="bg2">
                    <a:lumMod val="10000"/>
                  </a:schemeClr>
                </a:solidFill>
              </a:rPr>
              <a:t>moliyalashtirish</a:t>
            </a:r>
            <a:r>
              <a:rPr lang="ru-RU" sz="2000" b="1" dirty="0">
                <a:solidFill>
                  <a:schemeClr val="bg2">
                    <a:lumMod val="10000"/>
                  </a:schemeClr>
                </a:solidFill>
              </a:rPr>
              <a:t> </a:t>
            </a:r>
            <a:r>
              <a:rPr lang="ru-RU" sz="2000" b="1" dirty="0" err="1">
                <a:solidFill>
                  <a:schemeClr val="bg2">
                    <a:lumMod val="10000"/>
                  </a:schemeClr>
                </a:solidFill>
              </a:rPr>
              <a:t>manbai</a:t>
            </a:r>
            <a:r>
              <a:rPr lang="ru-RU" sz="2000" b="1" dirty="0">
                <a:solidFill>
                  <a:schemeClr val="bg2">
                    <a:lumMod val="10000"/>
                  </a:schemeClr>
                </a:solidFill>
              </a:rPr>
              <a:t> </a:t>
            </a:r>
            <a:r>
              <a:rPr lang="ru-RU" sz="2000" b="1" dirty="0" err="1">
                <a:solidFill>
                  <a:schemeClr val="bg2">
                    <a:lumMod val="10000"/>
                  </a:schemeClr>
                </a:solidFill>
              </a:rPr>
              <a:t>va</a:t>
            </a:r>
            <a:r>
              <a:rPr lang="ru-RU" sz="2000" b="1" dirty="0">
                <a:solidFill>
                  <a:schemeClr val="bg2">
                    <a:lumMod val="10000"/>
                  </a:schemeClr>
                </a:solidFill>
              </a:rPr>
              <a:t> </a:t>
            </a:r>
            <a:r>
              <a:rPr lang="ru-RU" sz="2000" b="1" dirty="0" err="1" smtClean="0">
                <a:solidFill>
                  <a:schemeClr val="bg2">
                    <a:lumMod val="10000"/>
                  </a:schemeClr>
                </a:solidFill>
              </a:rPr>
              <a:t>uning</a:t>
            </a:r>
            <a:r>
              <a:rPr lang="en-US" sz="2000" b="1" dirty="0" smtClean="0">
                <a:solidFill>
                  <a:schemeClr val="bg2">
                    <a:lumMod val="10000"/>
                  </a:schemeClr>
                </a:solidFill>
              </a:rPr>
              <a:t> </a:t>
            </a:r>
            <a:r>
              <a:rPr lang="ru-RU" sz="2000" b="1" dirty="0" err="1" smtClean="0">
                <a:solidFill>
                  <a:schemeClr val="bg2">
                    <a:lumMod val="10000"/>
                  </a:schemeClr>
                </a:solidFill>
              </a:rPr>
              <a:t>samaradorligini</a:t>
            </a:r>
            <a:r>
              <a:rPr lang="ru-RU" sz="2000" b="1" dirty="0" smtClean="0">
                <a:solidFill>
                  <a:schemeClr val="bg2">
                    <a:lumMod val="10000"/>
                  </a:schemeClr>
                </a:solidFill>
              </a:rPr>
              <a:t> </a:t>
            </a:r>
            <a:r>
              <a:rPr lang="ru-RU" sz="2000" b="1" dirty="0" err="1">
                <a:solidFill>
                  <a:schemeClr val="bg2">
                    <a:lumMod val="10000"/>
                  </a:schemeClr>
                </a:solidFill>
              </a:rPr>
              <a:t>o‘rganish</a:t>
            </a:r>
            <a:r>
              <a:rPr lang="ru-RU" sz="2000" b="1" dirty="0">
                <a:solidFill>
                  <a:schemeClr val="bg2">
                    <a:lumMod val="10000"/>
                  </a:schemeClr>
                </a:solidFill>
              </a:rPr>
              <a:t>;</a:t>
            </a:r>
          </a:p>
          <a:p>
            <a:pPr algn="just"/>
            <a:r>
              <a:rPr lang="ru-RU" sz="2000" b="1" dirty="0">
                <a:solidFill>
                  <a:srgbClr val="0000FF"/>
                </a:solidFill>
              </a:rPr>
              <a:t>- </a:t>
            </a:r>
            <a:r>
              <a:rPr lang="ru-RU" sz="2000" b="1" dirty="0" err="1">
                <a:solidFill>
                  <a:srgbClr val="0000FF"/>
                </a:solidFill>
              </a:rPr>
              <a:t>moliyaviy</a:t>
            </a:r>
            <a:r>
              <a:rPr lang="ru-RU" sz="2000" b="1" dirty="0">
                <a:solidFill>
                  <a:srgbClr val="0000FF"/>
                </a:solidFill>
              </a:rPr>
              <a:t> </a:t>
            </a:r>
            <a:r>
              <a:rPr lang="ru-RU" sz="2000" b="1" dirty="0" err="1">
                <a:solidFill>
                  <a:srgbClr val="0000FF"/>
                </a:solidFill>
              </a:rPr>
              <a:t>operatsiyalar</a:t>
            </a:r>
            <a:r>
              <a:rPr lang="ru-RU" sz="2000" b="1" dirty="0">
                <a:solidFill>
                  <a:srgbClr val="0000FF"/>
                </a:solidFill>
              </a:rPr>
              <a:t>, </a:t>
            </a:r>
            <a:r>
              <a:rPr lang="ru-RU" sz="2000" b="1" dirty="0" err="1">
                <a:solidFill>
                  <a:srgbClr val="0000FF"/>
                </a:solidFill>
              </a:rPr>
              <a:t>muomaladagi</a:t>
            </a:r>
            <a:r>
              <a:rPr lang="ru-RU" sz="2000" b="1" dirty="0">
                <a:solidFill>
                  <a:srgbClr val="0000FF"/>
                </a:solidFill>
              </a:rPr>
              <a:t> </a:t>
            </a:r>
            <a:r>
              <a:rPr lang="ru-RU" sz="2000" b="1" dirty="0" err="1">
                <a:solidFill>
                  <a:srgbClr val="0000FF"/>
                </a:solidFill>
              </a:rPr>
              <a:t>naqd</a:t>
            </a:r>
            <a:r>
              <a:rPr lang="ru-RU" sz="2000" b="1" dirty="0">
                <a:solidFill>
                  <a:srgbClr val="0000FF"/>
                </a:solidFill>
              </a:rPr>
              <a:t> </a:t>
            </a:r>
            <a:r>
              <a:rPr lang="ru-RU" sz="2000" b="1" dirty="0" err="1">
                <a:solidFill>
                  <a:srgbClr val="0000FF"/>
                </a:solidFill>
              </a:rPr>
              <a:t>pul</a:t>
            </a:r>
            <a:r>
              <a:rPr lang="ru-RU" sz="2000" b="1" dirty="0">
                <a:solidFill>
                  <a:srgbClr val="0000FF"/>
                </a:solidFill>
              </a:rPr>
              <a:t> </a:t>
            </a:r>
            <a:r>
              <a:rPr lang="ru-RU" sz="2000" b="1" dirty="0" err="1">
                <a:solidFill>
                  <a:srgbClr val="0000FF"/>
                </a:solidFill>
              </a:rPr>
              <a:t>miqdori</a:t>
            </a:r>
            <a:r>
              <a:rPr lang="ru-RU" sz="2000" b="1" dirty="0">
                <a:solidFill>
                  <a:srgbClr val="0000FF"/>
                </a:solidFill>
              </a:rPr>
              <a:t>, </a:t>
            </a:r>
            <a:r>
              <a:rPr lang="ru-RU" sz="2000" b="1" dirty="0" err="1">
                <a:solidFill>
                  <a:srgbClr val="0000FF"/>
                </a:solidFill>
              </a:rPr>
              <a:t>ajratilgan</a:t>
            </a:r>
            <a:r>
              <a:rPr lang="ru-RU" sz="2000" b="1" dirty="0">
                <a:solidFill>
                  <a:srgbClr val="0000FF"/>
                </a:solidFill>
              </a:rPr>
              <a:t> </a:t>
            </a:r>
            <a:r>
              <a:rPr lang="ru-RU" sz="2000" b="1" dirty="0" err="1" smtClean="0">
                <a:solidFill>
                  <a:srgbClr val="0000FF"/>
                </a:solidFill>
              </a:rPr>
              <a:t>ssuddalar</a:t>
            </a:r>
            <a:r>
              <a:rPr lang="en-US" sz="2000" b="1" dirty="0" smtClean="0">
                <a:solidFill>
                  <a:srgbClr val="0000FF"/>
                </a:solidFill>
              </a:rPr>
              <a:t> </a:t>
            </a:r>
            <a:r>
              <a:rPr lang="ru-RU" sz="2000" b="1" dirty="0" err="1" smtClean="0">
                <a:solidFill>
                  <a:srgbClr val="0000FF"/>
                </a:solidFill>
              </a:rPr>
              <a:t>hajmi</a:t>
            </a:r>
            <a:r>
              <a:rPr lang="ru-RU" sz="2000" b="1" dirty="0">
                <a:solidFill>
                  <a:srgbClr val="0000FF"/>
                </a:solidFill>
              </a:rPr>
              <a:t>, </a:t>
            </a:r>
            <a:r>
              <a:rPr lang="ru-RU" sz="2000" b="1" dirty="0" err="1">
                <a:solidFill>
                  <a:srgbClr val="0000FF"/>
                </a:solidFill>
              </a:rPr>
              <a:t>sug‘urta</a:t>
            </a:r>
            <a:r>
              <a:rPr lang="ru-RU" sz="2000" b="1" dirty="0">
                <a:solidFill>
                  <a:srgbClr val="0000FF"/>
                </a:solidFill>
              </a:rPr>
              <a:t> </a:t>
            </a:r>
            <a:r>
              <a:rPr lang="ru-RU" sz="2000" b="1" dirty="0" err="1">
                <a:solidFill>
                  <a:srgbClr val="0000FF"/>
                </a:solidFill>
              </a:rPr>
              <a:t>faoliyati</a:t>
            </a:r>
            <a:r>
              <a:rPr lang="ru-RU" sz="2000" b="1" dirty="0">
                <a:solidFill>
                  <a:srgbClr val="0000FF"/>
                </a:solidFill>
              </a:rPr>
              <a:t>, </a:t>
            </a:r>
            <a:r>
              <a:rPr lang="ru-RU" sz="2000" b="1" dirty="0" err="1">
                <a:solidFill>
                  <a:srgbClr val="0000FF"/>
                </a:solidFill>
              </a:rPr>
              <a:t>fond</a:t>
            </a:r>
            <a:r>
              <a:rPr lang="ru-RU" sz="2000" b="1" dirty="0">
                <a:solidFill>
                  <a:srgbClr val="0000FF"/>
                </a:solidFill>
              </a:rPr>
              <a:t> </a:t>
            </a:r>
            <a:r>
              <a:rPr lang="ru-RU" sz="2000" b="1" dirty="0" err="1">
                <a:solidFill>
                  <a:srgbClr val="0000FF"/>
                </a:solidFill>
              </a:rPr>
              <a:t>bozori</a:t>
            </a:r>
            <a:r>
              <a:rPr lang="ru-RU" sz="2000" b="1" dirty="0">
                <a:solidFill>
                  <a:srgbClr val="0000FF"/>
                </a:solidFill>
              </a:rPr>
              <a:t>, </a:t>
            </a:r>
            <a:r>
              <a:rPr lang="ru-RU" sz="2000" b="1" dirty="0" err="1">
                <a:solidFill>
                  <a:srgbClr val="0000FF"/>
                </a:solidFill>
              </a:rPr>
              <a:t>qimmatbaxo</a:t>
            </a:r>
            <a:r>
              <a:rPr lang="ru-RU" sz="2000" b="1" dirty="0">
                <a:solidFill>
                  <a:srgbClr val="0000FF"/>
                </a:solidFill>
              </a:rPr>
              <a:t> </a:t>
            </a:r>
            <a:r>
              <a:rPr lang="ru-RU" sz="2000" b="1" dirty="0" err="1">
                <a:solidFill>
                  <a:srgbClr val="0000FF"/>
                </a:solidFill>
              </a:rPr>
              <a:t>qog‘ozlar</a:t>
            </a:r>
            <a:r>
              <a:rPr lang="ru-RU" sz="2000" b="1" dirty="0">
                <a:solidFill>
                  <a:srgbClr val="0000FF"/>
                </a:solidFill>
              </a:rPr>
              <a:t> </a:t>
            </a:r>
            <a:r>
              <a:rPr lang="ru-RU" sz="2000" b="1" dirty="0" err="1">
                <a:solidFill>
                  <a:srgbClr val="0000FF"/>
                </a:solidFill>
              </a:rPr>
              <a:t>bilan</a:t>
            </a:r>
            <a:r>
              <a:rPr lang="ru-RU" sz="2000" b="1" dirty="0">
                <a:solidFill>
                  <a:srgbClr val="0000FF"/>
                </a:solidFill>
              </a:rPr>
              <a:t> </a:t>
            </a:r>
            <a:r>
              <a:rPr lang="ru-RU" sz="2000" b="1" dirty="0" err="1" smtClean="0">
                <a:solidFill>
                  <a:srgbClr val="0000FF"/>
                </a:solidFill>
              </a:rPr>
              <a:t>bo‘ladigan</a:t>
            </a:r>
            <a:r>
              <a:rPr lang="en-US" sz="2000" b="1" dirty="0" smtClean="0">
                <a:solidFill>
                  <a:srgbClr val="0000FF"/>
                </a:solidFill>
              </a:rPr>
              <a:t> </a:t>
            </a:r>
            <a:r>
              <a:rPr lang="ru-RU" sz="2000" b="1" dirty="0" err="1" smtClean="0">
                <a:solidFill>
                  <a:srgbClr val="0000FF"/>
                </a:solidFill>
              </a:rPr>
              <a:t>muomalalar</a:t>
            </a:r>
            <a:r>
              <a:rPr lang="ru-RU" sz="2000" b="1" dirty="0" smtClean="0">
                <a:solidFill>
                  <a:srgbClr val="0000FF"/>
                </a:solidFill>
              </a:rPr>
              <a:t> </a:t>
            </a:r>
            <a:r>
              <a:rPr lang="ru-RU" sz="2000" b="1" dirty="0" err="1">
                <a:solidFill>
                  <a:srgbClr val="0000FF"/>
                </a:solidFill>
              </a:rPr>
              <a:t>va</a:t>
            </a:r>
            <a:r>
              <a:rPr lang="ru-RU" sz="2000" b="1" dirty="0">
                <a:solidFill>
                  <a:srgbClr val="0000FF"/>
                </a:solidFill>
              </a:rPr>
              <a:t> </a:t>
            </a:r>
            <a:r>
              <a:rPr lang="ru-RU" sz="2000" b="1" dirty="0" err="1">
                <a:solidFill>
                  <a:srgbClr val="0000FF"/>
                </a:solidFill>
              </a:rPr>
              <a:t>shu</a:t>
            </a:r>
            <a:r>
              <a:rPr lang="ru-RU" sz="2000" b="1" dirty="0">
                <a:solidFill>
                  <a:srgbClr val="0000FF"/>
                </a:solidFill>
              </a:rPr>
              <a:t> </a:t>
            </a:r>
            <a:r>
              <a:rPr lang="ru-RU" sz="2000" b="1" dirty="0" err="1">
                <a:solidFill>
                  <a:srgbClr val="0000FF"/>
                </a:solidFill>
              </a:rPr>
              <a:t>singarilarni</a:t>
            </a:r>
            <a:r>
              <a:rPr lang="ru-RU" sz="2000" b="1" dirty="0">
                <a:solidFill>
                  <a:srgbClr val="0000FF"/>
                </a:solidFill>
              </a:rPr>
              <a:t> </a:t>
            </a:r>
            <a:r>
              <a:rPr lang="ru-RU" sz="2000" b="1" dirty="0" err="1">
                <a:solidFill>
                  <a:srgbClr val="0000FF"/>
                </a:solidFill>
              </a:rPr>
              <a:t>o‘rganish</a:t>
            </a:r>
            <a:r>
              <a:rPr lang="ru-RU" sz="2000" b="1" dirty="0">
                <a:solidFill>
                  <a:srgbClr val="0000FF"/>
                </a:solidFill>
              </a:rPr>
              <a:t>;</a:t>
            </a:r>
          </a:p>
          <a:p>
            <a:pPr algn="just"/>
            <a:r>
              <a:rPr lang="ru-RU" sz="2000" b="1" dirty="0">
                <a:solidFill>
                  <a:srgbClr val="FF0000"/>
                </a:solidFill>
              </a:rPr>
              <a:t>- </a:t>
            </a:r>
            <a:r>
              <a:rPr lang="ru-RU" sz="2000" b="1" dirty="0" err="1">
                <a:solidFill>
                  <a:srgbClr val="FF0000"/>
                </a:solidFill>
              </a:rPr>
              <a:t>tashqi</a:t>
            </a:r>
            <a:r>
              <a:rPr lang="ru-RU" sz="2000" b="1" dirty="0">
                <a:solidFill>
                  <a:srgbClr val="FF0000"/>
                </a:solidFill>
              </a:rPr>
              <a:t> </a:t>
            </a:r>
            <a:r>
              <a:rPr lang="ru-RU" sz="2000" b="1" dirty="0" err="1">
                <a:solidFill>
                  <a:srgbClr val="FF0000"/>
                </a:solidFill>
              </a:rPr>
              <a:t>iqtisodiy</a:t>
            </a:r>
            <a:r>
              <a:rPr lang="ru-RU" sz="2000" b="1" dirty="0">
                <a:solidFill>
                  <a:srgbClr val="FF0000"/>
                </a:solidFill>
              </a:rPr>
              <a:t> </a:t>
            </a:r>
            <a:r>
              <a:rPr lang="ru-RU" sz="2000" b="1" dirty="0" err="1">
                <a:solidFill>
                  <a:srgbClr val="FF0000"/>
                </a:solidFill>
              </a:rPr>
              <a:t>faoliyat</a:t>
            </a:r>
            <a:r>
              <a:rPr lang="ru-RU" sz="2000" b="1" dirty="0">
                <a:solidFill>
                  <a:srgbClr val="FF0000"/>
                </a:solidFill>
              </a:rPr>
              <a:t> </a:t>
            </a:r>
            <a:r>
              <a:rPr lang="ru-RU" sz="2000" b="1" dirty="0" err="1">
                <a:solidFill>
                  <a:srgbClr val="FF0000"/>
                </a:solidFill>
              </a:rPr>
              <a:t>natijalarini</a:t>
            </a:r>
            <a:r>
              <a:rPr lang="ru-RU" sz="2000" b="1" dirty="0">
                <a:solidFill>
                  <a:srgbClr val="FF0000"/>
                </a:solidFill>
              </a:rPr>
              <a:t> </a:t>
            </a:r>
            <a:r>
              <a:rPr lang="ru-RU" sz="2000" b="1" dirty="0" err="1">
                <a:solidFill>
                  <a:srgbClr val="FF0000"/>
                </a:solidFill>
              </a:rPr>
              <a:t>o‘rganish</a:t>
            </a:r>
            <a:r>
              <a:rPr lang="ru-RU" sz="2000" b="1" dirty="0">
                <a:solidFill>
                  <a:srgbClr val="FF0000"/>
                </a:solidFill>
              </a:rPr>
              <a:t> </a:t>
            </a:r>
            <a:r>
              <a:rPr lang="ru-RU" sz="2000" b="1" dirty="0" err="1">
                <a:solidFill>
                  <a:srgbClr val="FF0000"/>
                </a:solidFill>
              </a:rPr>
              <a:t>va</a:t>
            </a:r>
            <a:r>
              <a:rPr lang="ru-RU" sz="2000" b="1" dirty="0">
                <a:solidFill>
                  <a:srgbClr val="FF0000"/>
                </a:solidFill>
              </a:rPr>
              <a:t> </a:t>
            </a:r>
            <a:r>
              <a:rPr lang="ru-RU" sz="2000" b="1" dirty="0" err="1">
                <a:solidFill>
                  <a:srgbClr val="FF0000"/>
                </a:solidFill>
              </a:rPr>
              <a:t>xokazo</a:t>
            </a:r>
            <a:r>
              <a:rPr lang="ru-RU" sz="2000" b="1" dirty="0">
                <a:solidFill>
                  <a:srgbClr val="FF0000"/>
                </a:solidFill>
              </a:rPr>
              <a:t> </a:t>
            </a:r>
            <a:r>
              <a:rPr lang="ru-RU" sz="2000" b="1" dirty="0" err="1">
                <a:solidFill>
                  <a:srgbClr val="FF0000"/>
                </a:solidFill>
              </a:rPr>
              <a:t>shu</a:t>
            </a:r>
            <a:r>
              <a:rPr lang="ru-RU" sz="2000" b="1" dirty="0">
                <a:solidFill>
                  <a:srgbClr val="FF0000"/>
                </a:solidFill>
              </a:rPr>
              <a:t> </a:t>
            </a:r>
            <a:r>
              <a:rPr lang="ru-RU" sz="2000" b="1" dirty="0" err="1">
                <a:solidFill>
                  <a:srgbClr val="FF0000"/>
                </a:solidFill>
              </a:rPr>
              <a:t>singarilardan</a:t>
            </a:r>
            <a:r>
              <a:rPr lang="ru-RU" sz="2000" b="1" dirty="0">
                <a:solidFill>
                  <a:srgbClr val="FF0000"/>
                </a:solidFill>
              </a:rPr>
              <a:t> </a:t>
            </a:r>
            <a:r>
              <a:rPr lang="ru-RU" sz="2000" b="1" dirty="0" err="1">
                <a:solidFill>
                  <a:srgbClr val="FF0000"/>
                </a:solidFill>
              </a:rPr>
              <a:t>iborat</a:t>
            </a:r>
            <a:r>
              <a:rPr lang="ru-RU" sz="2000" b="1" dirty="0">
                <a:solidFill>
                  <a:srgbClr val="FF0000"/>
                </a:solidFill>
              </a:rPr>
              <a:t>.</a:t>
            </a:r>
          </a:p>
        </p:txBody>
      </p:sp>
    </p:spTree>
    <p:extLst>
      <p:ext uri="{BB962C8B-B14F-4D97-AF65-F5344CB8AC3E}">
        <p14:creationId xmlns:p14="http://schemas.microsoft.com/office/powerpoint/2010/main" val="1526957310"/>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51520" y="404664"/>
            <a:ext cx="8424936" cy="6192688"/>
          </a:xfrm>
        </p:spPr>
        <p:txBody>
          <a:bodyPr>
            <a:normAutofit lnSpcReduction="10000"/>
          </a:bodyPr>
          <a:lstStyle/>
          <a:p>
            <a:pPr algn="just"/>
            <a:r>
              <a:rPr lang="en-US" b="1" dirty="0" smtClean="0">
                <a:solidFill>
                  <a:schemeClr val="tx2">
                    <a:lumMod val="50000"/>
                  </a:schemeClr>
                </a:solidFill>
              </a:rPr>
              <a:t>               </a:t>
            </a:r>
            <a:r>
              <a:rPr lang="uz-Cyrl-UZ" sz="2400" b="1" dirty="0" smtClean="0">
                <a:solidFill>
                  <a:schemeClr val="tx2">
                    <a:lumMod val="50000"/>
                  </a:schemeClr>
                </a:solidFill>
              </a:rPr>
              <a:t>Satistika </a:t>
            </a:r>
            <a:r>
              <a:rPr lang="uz-Cyrl-UZ" sz="2400" b="1" dirty="0">
                <a:solidFill>
                  <a:schemeClr val="tx2">
                    <a:lumMod val="50000"/>
                  </a:schemeClr>
                </a:solidFill>
              </a:rPr>
              <a:t>ko’p tarmoqli ijtimoiy fandir. </a:t>
            </a:r>
            <a:endParaRPr lang="en-US" sz="2400" b="1" dirty="0" smtClean="0">
              <a:solidFill>
                <a:schemeClr val="tx2">
                  <a:lumMod val="50000"/>
                </a:schemeClr>
              </a:solidFill>
            </a:endParaRPr>
          </a:p>
          <a:p>
            <a:pPr algn="just"/>
            <a:endParaRPr lang="en-US" b="1" dirty="0" smtClean="0">
              <a:solidFill>
                <a:schemeClr val="tx2">
                  <a:lumMod val="50000"/>
                </a:schemeClr>
              </a:solidFill>
            </a:endParaRPr>
          </a:p>
          <a:p>
            <a:pPr algn="just"/>
            <a:r>
              <a:rPr lang="en-US" b="1" dirty="0" smtClean="0">
                <a:solidFill>
                  <a:srgbClr val="0000FF"/>
                </a:solidFill>
              </a:rPr>
              <a:t>      </a:t>
            </a:r>
            <a:r>
              <a:rPr lang="uz-Cyrl-UZ" b="1" dirty="0" smtClean="0">
                <a:solidFill>
                  <a:srgbClr val="0000FF"/>
                </a:solidFill>
              </a:rPr>
              <a:t>Statistika </a:t>
            </a:r>
            <a:r>
              <a:rPr lang="uz-Cyrl-UZ" b="1" dirty="0">
                <a:solidFill>
                  <a:srgbClr val="0000FF"/>
                </a:solidFill>
              </a:rPr>
              <a:t>fani uchun umumiy xos bo’lgan hususiyatlarni statistikaning umumiy nazariyas</a:t>
            </a:r>
            <a:r>
              <a:rPr lang="en-US" b="1" dirty="0">
                <a:solidFill>
                  <a:srgbClr val="0000FF"/>
                </a:solidFill>
              </a:rPr>
              <a:t>i </a:t>
            </a:r>
            <a:r>
              <a:rPr lang="uz-Cyrl-UZ" b="1" dirty="0">
                <a:solidFill>
                  <a:srgbClr val="0000FF"/>
                </a:solidFill>
              </a:rPr>
              <a:t>o’</a:t>
            </a:r>
            <a:r>
              <a:rPr lang="en-US" b="1" dirty="0" err="1">
                <a:solidFill>
                  <a:srgbClr val="0000FF"/>
                </a:solidFill>
              </a:rPr>
              <a:t>rganiladi</a:t>
            </a:r>
            <a:r>
              <a:rPr lang="en-US" b="1" dirty="0">
                <a:solidFill>
                  <a:srgbClr val="0000FF"/>
                </a:solidFill>
              </a:rPr>
              <a:t>. </a:t>
            </a:r>
            <a:endParaRPr lang="en-US" b="1" dirty="0" smtClean="0">
              <a:solidFill>
                <a:srgbClr val="0000FF"/>
              </a:solidFill>
            </a:endParaRPr>
          </a:p>
          <a:p>
            <a:pPr algn="just"/>
            <a:r>
              <a:rPr lang="en-US" b="1" dirty="0" smtClean="0">
                <a:solidFill>
                  <a:srgbClr val="0000FF"/>
                </a:solidFill>
              </a:rPr>
              <a:t>       </a:t>
            </a:r>
          </a:p>
          <a:p>
            <a:pPr algn="just"/>
            <a:r>
              <a:rPr lang="en-US" b="1" dirty="0" smtClean="0">
                <a:solidFill>
                  <a:srgbClr val="0000FF"/>
                </a:solidFill>
              </a:rPr>
              <a:t>Agar </a:t>
            </a:r>
            <a:r>
              <a:rPr lang="en-US" b="1" dirty="0" err="1">
                <a:solidFill>
                  <a:srgbClr val="0000FF"/>
                </a:solidFill>
              </a:rPr>
              <a:t>statistika</a:t>
            </a:r>
            <a:r>
              <a:rPr lang="en-US" b="1" dirty="0">
                <a:solidFill>
                  <a:srgbClr val="0000FF"/>
                </a:solidFill>
              </a:rPr>
              <a:t> </a:t>
            </a:r>
            <a:r>
              <a:rPr lang="en-US" b="1" dirty="0" err="1">
                <a:solidFill>
                  <a:srgbClr val="0000FF"/>
                </a:solidFill>
              </a:rPr>
              <a:t>tarixi</a:t>
            </a:r>
            <a:r>
              <a:rPr lang="en-US" b="1" dirty="0">
                <a:solidFill>
                  <a:srgbClr val="0000FF"/>
                </a:solidFill>
              </a:rPr>
              <a:t> </a:t>
            </a:r>
            <a:r>
              <a:rPr lang="en-US" b="1" dirty="0" err="1">
                <a:solidFill>
                  <a:srgbClr val="0000FF"/>
                </a:solidFill>
              </a:rPr>
              <a:t>shu</a:t>
            </a:r>
            <a:r>
              <a:rPr lang="en-US" b="1" dirty="0">
                <a:solidFill>
                  <a:srgbClr val="0000FF"/>
                </a:solidFill>
              </a:rPr>
              <a:t> </a:t>
            </a:r>
            <a:r>
              <a:rPr lang="en-US" b="1" dirty="0" err="1">
                <a:solidFill>
                  <a:srgbClr val="0000FF"/>
                </a:solidFill>
              </a:rPr>
              <a:t>fanni</a:t>
            </a:r>
            <a:r>
              <a:rPr lang="en-US" b="1" dirty="0">
                <a:solidFill>
                  <a:srgbClr val="0000FF"/>
                </a:solidFill>
              </a:rPr>
              <a:t> </a:t>
            </a:r>
            <a:r>
              <a:rPr lang="en-US" b="1" dirty="0" err="1">
                <a:solidFill>
                  <a:srgbClr val="0000FF"/>
                </a:solidFill>
              </a:rPr>
              <a:t>kelib</a:t>
            </a:r>
            <a:r>
              <a:rPr lang="en-US" b="1" dirty="0">
                <a:solidFill>
                  <a:srgbClr val="0000FF"/>
                </a:solidFill>
              </a:rPr>
              <a:t> </a:t>
            </a:r>
            <a:r>
              <a:rPr lang="en-US" b="1" dirty="0" err="1" smtClean="0">
                <a:solidFill>
                  <a:srgbClr val="0000FF"/>
                </a:solidFill>
              </a:rPr>
              <a:t>chiqishi</a:t>
            </a:r>
            <a:r>
              <a:rPr lang="en-US" b="1" dirty="0">
                <a:solidFill>
                  <a:srgbClr val="0000FF"/>
                </a:solidFill>
              </a:rPr>
              <a:t>, </a:t>
            </a:r>
            <a:r>
              <a:rPr lang="en-US" b="1" dirty="0" err="1">
                <a:solidFill>
                  <a:srgbClr val="0000FF"/>
                </a:solidFill>
              </a:rPr>
              <a:t>shakllanishi</a:t>
            </a:r>
            <a:r>
              <a:rPr lang="en-US" b="1" dirty="0">
                <a:solidFill>
                  <a:srgbClr val="0000FF"/>
                </a:solidFill>
              </a:rPr>
              <a:t>, </a:t>
            </a:r>
            <a:r>
              <a:rPr lang="en-US" b="1" dirty="0" err="1">
                <a:solidFill>
                  <a:srgbClr val="0000FF"/>
                </a:solidFill>
              </a:rPr>
              <a:t>tashkil</a:t>
            </a:r>
            <a:r>
              <a:rPr lang="en-US" b="1" dirty="0">
                <a:solidFill>
                  <a:srgbClr val="0000FF"/>
                </a:solidFill>
              </a:rPr>
              <a:t> </a:t>
            </a:r>
            <a:r>
              <a:rPr lang="en-US" b="1" dirty="0" err="1">
                <a:solidFill>
                  <a:srgbClr val="0000FF"/>
                </a:solidFill>
              </a:rPr>
              <a:t>topishi</a:t>
            </a:r>
            <a:r>
              <a:rPr lang="en-US" b="1" dirty="0">
                <a:solidFill>
                  <a:srgbClr val="0000FF"/>
                </a:solidFill>
              </a:rPr>
              <a:t> </a:t>
            </a:r>
            <a:r>
              <a:rPr lang="en-US" b="1" dirty="0" err="1">
                <a:solidFill>
                  <a:srgbClr val="0000FF"/>
                </a:solidFill>
              </a:rPr>
              <a:t>va</a:t>
            </a:r>
            <a:r>
              <a:rPr lang="en-US" b="1" dirty="0">
                <a:solidFill>
                  <a:srgbClr val="0000FF"/>
                </a:solidFill>
              </a:rPr>
              <a:t> </a:t>
            </a:r>
            <a:r>
              <a:rPr lang="en-US" b="1" dirty="0" err="1">
                <a:solidFill>
                  <a:srgbClr val="0000FF"/>
                </a:solidFill>
              </a:rPr>
              <a:t>rivojlanishini</a:t>
            </a:r>
            <a:r>
              <a:rPr lang="en-US" b="1" dirty="0">
                <a:solidFill>
                  <a:srgbClr val="0000FF"/>
                </a:solidFill>
              </a:rPr>
              <a:t> </a:t>
            </a:r>
            <a:r>
              <a:rPr lang="uz-Cyrl-UZ" b="1" dirty="0">
                <a:solidFill>
                  <a:srgbClr val="0000FF"/>
                </a:solidFill>
              </a:rPr>
              <a:t>o’</a:t>
            </a:r>
            <a:r>
              <a:rPr lang="en-US" b="1" dirty="0" err="1">
                <a:solidFill>
                  <a:srgbClr val="0000FF"/>
                </a:solidFill>
              </a:rPr>
              <a:t>rgansa</a:t>
            </a:r>
            <a:r>
              <a:rPr lang="en-US" b="1" dirty="0">
                <a:solidFill>
                  <a:srgbClr val="0000FF"/>
                </a:solidFill>
              </a:rPr>
              <a:t>, </a:t>
            </a:r>
            <a:r>
              <a:rPr lang="en-US" b="1" dirty="0" err="1">
                <a:solidFill>
                  <a:srgbClr val="0000FF"/>
                </a:solidFill>
              </a:rPr>
              <a:t>matematik</a:t>
            </a:r>
            <a:r>
              <a:rPr lang="en-US" b="1" dirty="0">
                <a:solidFill>
                  <a:srgbClr val="0000FF"/>
                </a:solidFill>
              </a:rPr>
              <a:t> </a:t>
            </a:r>
            <a:r>
              <a:rPr lang="en-US" b="1" dirty="0" err="1">
                <a:solidFill>
                  <a:srgbClr val="0000FF"/>
                </a:solidFill>
              </a:rPr>
              <a:t>statistika</a:t>
            </a:r>
            <a:r>
              <a:rPr lang="en-US" b="1" dirty="0">
                <a:solidFill>
                  <a:srgbClr val="0000FF"/>
                </a:solidFill>
              </a:rPr>
              <a:t> </a:t>
            </a:r>
            <a:r>
              <a:rPr lang="en-US" b="1" dirty="0" err="1">
                <a:solidFill>
                  <a:srgbClr val="0000FF"/>
                </a:solidFill>
              </a:rPr>
              <a:t>tarmoqlararo</a:t>
            </a:r>
            <a:r>
              <a:rPr lang="en-US" b="1" dirty="0">
                <a:solidFill>
                  <a:srgbClr val="0000FF"/>
                </a:solidFill>
              </a:rPr>
              <a:t> </a:t>
            </a:r>
            <a:r>
              <a:rPr lang="en-US" b="1" dirty="0" err="1">
                <a:solidFill>
                  <a:srgbClr val="0000FF"/>
                </a:solidFill>
              </a:rPr>
              <a:t>balanslarni</a:t>
            </a:r>
            <a:r>
              <a:rPr lang="en-US" b="1" dirty="0">
                <a:solidFill>
                  <a:srgbClr val="0000FF"/>
                </a:solidFill>
              </a:rPr>
              <a:t> </a:t>
            </a:r>
            <a:r>
              <a:rPr lang="en-US" b="1" dirty="0" err="1">
                <a:solidFill>
                  <a:srgbClr val="0000FF"/>
                </a:solidFill>
              </a:rPr>
              <a:t>tuzish</a:t>
            </a:r>
            <a:r>
              <a:rPr lang="en-US" b="1" dirty="0">
                <a:solidFill>
                  <a:srgbClr val="0000FF"/>
                </a:solidFill>
              </a:rPr>
              <a:t>, </a:t>
            </a:r>
            <a:r>
              <a:rPr lang="en-US" b="1" dirty="0" err="1">
                <a:solidFill>
                  <a:srgbClr val="0000FF"/>
                </a:solidFill>
              </a:rPr>
              <a:t>korrel</a:t>
            </a:r>
            <a:r>
              <a:rPr lang="uz-Cyrl-UZ" b="1" dirty="0">
                <a:solidFill>
                  <a:srgbClr val="0000FF"/>
                </a:solidFill>
              </a:rPr>
              <a:t>ya</a:t>
            </a:r>
            <a:r>
              <a:rPr lang="en-US" b="1" dirty="0" err="1">
                <a:solidFill>
                  <a:srgbClr val="0000FF"/>
                </a:solidFill>
              </a:rPr>
              <a:t>tsion</a:t>
            </a:r>
            <a:r>
              <a:rPr lang="en-US" b="1" dirty="0">
                <a:solidFill>
                  <a:srgbClr val="0000FF"/>
                </a:solidFill>
              </a:rPr>
              <a:t> </a:t>
            </a:r>
            <a:r>
              <a:rPr lang="en-US" b="1" dirty="0" err="1">
                <a:solidFill>
                  <a:srgbClr val="0000FF"/>
                </a:solidFill>
              </a:rPr>
              <a:t>tahlil</a:t>
            </a:r>
            <a:r>
              <a:rPr lang="en-US" b="1" dirty="0">
                <a:solidFill>
                  <a:srgbClr val="0000FF"/>
                </a:solidFill>
              </a:rPr>
              <a:t> </a:t>
            </a:r>
            <a:r>
              <a:rPr lang="en-US" b="1" dirty="0" err="1">
                <a:solidFill>
                  <a:srgbClr val="0000FF"/>
                </a:solidFill>
              </a:rPr>
              <a:t>usullarini</a:t>
            </a:r>
            <a:r>
              <a:rPr lang="en-US" b="1" dirty="0">
                <a:solidFill>
                  <a:srgbClr val="0000FF"/>
                </a:solidFill>
              </a:rPr>
              <a:t> </a:t>
            </a:r>
            <a:r>
              <a:rPr lang="uz-Cyrl-UZ" b="1" dirty="0">
                <a:solidFill>
                  <a:srgbClr val="0000FF"/>
                </a:solidFill>
              </a:rPr>
              <a:t>qo’</a:t>
            </a:r>
            <a:r>
              <a:rPr lang="en-US" b="1" dirty="0" err="1">
                <a:solidFill>
                  <a:srgbClr val="0000FF"/>
                </a:solidFill>
              </a:rPr>
              <a:t>llash</a:t>
            </a:r>
            <a:r>
              <a:rPr lang="en-US" b="1" dirty="0">
                <a:solidFill>
                  <a:srgbClr val="0000FF"/>
                </a:solidFill>
              </a:rPr>
              <a:t>, k</a:t>
            </a:r>
            <a:r>
              <a:rPr lang="uz-Cyrl-UZ" b="1" dirty="0">
                <a:solidFill>
                  <a:srgbClr val="0000FF"/>
                </a:solidFill>
              </a:rPr>
              <a:t>o’</a:t>
            </a:r>
            <a:r>
              <a:rPr lang="en-US" b="1" dirty="0">
                <a:solidFill>
                  <a:srgbClr val="0000FF"/>
                </a:solidFill>
              </a:rPr>
              <a:t>p </a:t>
            </a:r>
            <a:r>
              <a:rPr lang="en-US" b="1" dirty="0" err="1">
                <a:solidFill>
                  <a:srgbClr val="0000FF"/>
                </a:solidFill>
              </a:rPr>
              <a:t>variantli</a:t>
            </a:r>
            <a:r>
              <a:rPr lang="en-US" b="1" dirty="0">
                <a:solidFill>
                  <a:srgbClr val="0000FF"/>
                </a:solidFill>
              </a:rPr>
              <a:t> </a:t>
            </a:r>
            <a:r>
              <a:rPr lang="en-US" b="1" dirty="0" err="1">
                <a:solidFill>
                  <a:srgbClr val="0000FF"/>
                </a:solidFill>
              </a:rPr>
              <a:t>prog</a:t>
            </a:r>
            <a:r>
              <a:rPr lang="uz-Cyrl-UZ" b="1" dirty="0">
                <a:solidFill>
                  <a:srgbClr val="0000FF"/>
                </a:solidFill>
              </a:rPr>
              <a:t>no</a:t>
            </a:r>
            <a:r>
              <a:rPr lang="en-US" b="1" dirty="0" err="1">
                <a:solidFill>
                  <a:srgbClr val="0000FF"/>
                </a:solidFill>
              </a:rPr>
              <a:t>zlarni</a:t>
            </a:r>
            <a:r>
              <a:rPr lang="en-US" b="1" dirty="0">
                <a:solidFill>
                  <a:srgbClr val="0000FF"/>
                </a:solidFill>
              </a:rPr>
              <a:t> </a:t>
            </a:r>
            <a:r>
              <a:rPr lang="en-US" b="1" dirty="0" err="1">
                <a:solidFill>
                  <a:srgbClr val="0000FF"/>
                </a:solidFill>
              </a:rPr>
              <a:t>tuzish</a:t>
            </a:r>
            <a:r>
              <a:rPr lang="en-US" b="1" dirty="0">
                <a:solidFill>
                  <a:srgbClr val="0000FF"/>
                </a:solidFill>
              </a:rPr>
              <a:t> y</a:t>
            </a:r>
            <a:r>
              <a:rPr lang="uz-Cyrl-UZ" b="1" dirty="0">
                <a:solidFill>
                  <a:srgbClr val="0000FF"/>
                </a:solidFill>
              </a:rPr>
              <a:t>o’</a:t>
            </a:r>
            <a:r>
              <a:rPr lang="en-US" b="1" dirty="0" err="1">
                <a:solidFill>
                  <a:srgbClr val="0000FF"/>
                </a:solidFill>
              </a:rPr>
              <a:t>llarini</a:t>
            </a:r>
            <a:r>
              <a:rPr lang="en-US" b="1" dirty="0">
                <a:solidFill>
                  <a:srgbClr val="0000FF"/>
                </a:solidFill>
              </a:rPr>
              <a:t> </a:t>
            </a:r>
            <a:r>
              <a:rPr lang="uz-Cyrl-UZ" b="1" dirty="0">
                <a:solidFill>
                  <a:srgbClr val="0000FF"/>
                </a:solidFill>
              </a:rPr>
              <a:t>o’</a:t>
            </a:r>
            <a:r>
              <a:rPr lang="en-US" b="1" dirty="0" err="1">
                <a:solidFill>
                  <a:srgbClr val="0000FF"/>
                </a:solidFill>
              </a:rPr>
              <a:t>rganadi</a:t>
            </a:r>
            <a:r>
              <a:rPr lang="en-US" b="1" dirty="0">
                <a:solidFill>
                  <a:srgbClr val="0000FF"/>
                </a:solidFill>
              </a:rPr>
              <a:t>.</a:t>
            </a:r>
            <a:endParaRPr lang="ru-RU" b="1" dirty="0">
              <a:solidFill>
                <a:srgbClr val="0000FF"/>
              </a:solidFill>
            </a:endParaRPr>
          </a:p>
          <a:p>
            <a:pPr algn="just"/>
            <a:r>
              <a:rPr lang="en-US" b="1" dirty="0">
                <a:solidFill>
                  <a:srgbClr val="0000FF"/>
                </a:solidFill>
              </a:rPr>
              <a:t> </a:t>
            </a:r>
            <a:r>
              <a:rPr lang="en-US" b="1" dirty="0" smtClean="0">
                <a:solidFill>
                  <a:srgbClr val="0000FF"/>
                </a:solidFill>
              </a:rPr>
              <a:t>     </a:t>
            </a:r>
          </a:p>
          <a:p>
            <a:pPr algn="just"/>
            <a:r>
              <a:rPr lang="en-US" b="1" dirty="0" smtClean="0">
                <a:solidFill>
                  <a:srgbClr val="0000FF"/>
                </a:solidFill>
              </a:rPr>
              <a:t> </a:t>
            </a:r>
            <a:r>
              <a:rPr lang="en-US" b="1" dirty="0" err="1" smtClean="0">
                <a:solidFill>
                  <a:srgbClr val="0000FF"/>
                </a:solidFill>
              </a:rPr>
              <a:t>Ijtimoiy</a:t>
            </a:r>
            <a:r>
              <a:rPr lang="en-US" b="1" dirty="0" smtClean="0">
                <a:solidFill>
                  <a:srgbClr val="0000FF"/>
                </a:solidFill>
              </a:rPr>
              <a:t> </a:t>
            </a:r>
            <a:r>
              <a:rPr lang="en-US" b="1" dirty="0" err="1">
                <a:solidFill>
                  <a:srgbClr val="0000FF"/>
                </a:solidFill>
              </a:rPr>
              <a:t>statistika</a:t>
            </a:r>
            <a:r>
              <a:rPr lang="en-US" b="1" dirty="0">
                <a:solidFill>
                  <a:srgbClr val="0000FF"/>
                </a:solidFill>
              </a:rPr>
              <a:t> a</a:t>
            </a:r>
            <a:r>
              <a:rPr lang="uz-Cyrl-UZ" b="1" dirty="0">
                <a:solidFill>
                  <a:srgbClr val="0000FF"/>
                </a:solidFill>
              </a:rPr>
              <a:t>h</a:t>
            </a:r>
            <a:r>
              <a:rPr lang="en-US" b="1" dirty="0" err="1">
                <a:solidFill>
                  <a:srgbClr val="0000FF"/>
                </a:solidFill>
              </a:rPr>
              <a:t>oli</a:t>
            </a:r>
            <a:r>
              <a:rPr lang="en-US" b="1" dirty="0">
                <a:solidFill>
                  <a:srgbClr val="0000FF"/>
                </a:solidFill>
              </a:rPr>
              <a:t> </a:t>
            </a:r>
            <a:r>
              <a:rPr lang="en-US" b="1" dirty="0" err="1">
                <a:solidFill>
                  <a:srgbClr val="0000FF"/>
                </a:solidFill>
              </a:rPr>
              <a:t>turmush</a:t>
            </a:r>
            <a:r>
              <a:rPr lang="en-US" b="1" dirty="0">
                <a:solidFill>
                  <a:srgbClr val="0000FF"/>
                </a:solidFill>
              </a:rPr>
              <a:t> </a:t>
            </a:r>
            <a:r>
              <a:rPr lang="en-US" b="1" dirty="0" err="1">
                <a:solidFill>
                  <a:srgbClr val="0000FF"/>
                </a:solidFill>
              </a:rPr>
              <a:t>tarzi</a:t>
            </a:r>
            <a:r>
              <a:rPr lang="en-US" b="1" dirty="0">
                <a:solidFill>
                  <a:srgbClr val="0000FF"/>
                </a:solidFill>
              </a:rPr>
              <a:t> </a:t>
            </a:r>
            <a:r>
              <a:rPr lang="en-US" b="1" dirty="0" err="1">
                <a:solidFill>
                  <a:srgbClr val="0000FF"/>
                </a:solidFill>
              </a:rPr>
              <a:t>bilan</a:t>
            </a:r>
            <a:r>
              <a:rPr lang="en-US" b="1" dirty="0">
                <a:solidFill>
                  <a:srgbClr val="0000FF"/>
                </a:solidFill>
              </a:rPr>
              <a:t> </a:t>
            </a:r>
            <a:r>
              <a:rPr lang="en-US" b="1" dirty="0" err="1">
                <a:solidFill>
                  <a:srgbClr val="0000FF"/>
                </a:solidFill>
              </a:rPr>
              <a:t>bo</a:t>
            </a:r>
            <a:r>
              <a:rPr lang="uz-Cyrl-UZ" b="1" dirty="0">
                <a:solidFill>
                  <a:srgbClr val="0000FF"/>
                </a:solidFill>
              </a:rPr>
              <a:t>g’</a:t>
            </a:r>
            <a:r>
              <a:rPr lang="en-US" b="1" dirty="0" err="1">
                <a:solidFill>
                  <a:srgbClr val="0000FF"/>
                </a:solidFill>
              </a:rPr>
              <a:t>liq</a:t>
            </a:r>
            <a:r>
              <a:rPr lang="en-US" b="1" dirty="0">
                <a:solidFill>
                  <a:srgbClr val="0000FF"/>
                </a:solidFill>
              </a:rPr>
              <a:t> b</a:t>
            </a:r>
            <a:r>
              <a:rPr lang="uz-Cyrl-UZ" b="1" dirty="0">
                <a:solidFill>
                  <a:srgbClr val="0000FF"/>
                </a:solidFill>
              </a:rPr>
              <a:t>o’</a:t>
            </a:r>
            <a:r>
              <a:rPr lang="en-US" b="1" dirty="0" err="1">
                <a:solidFill>
                  <a:srgbClr val="0000FF"/>
                </a:solidFill>
              </a:rPr>
              <a:t>lgan</a:t>
            </a:r>
            <a:r>
              <a:rPr lang="en-US" b="1" dirty="0">
                <a:solidFill>
                  <a:srgbClr val="0000FF"/>
                </a:solidFill>
              </a:rPr>
              <a:t> </a:t>
            </a:r>
            <a:r>
              <a:rPr lang="en-US" b="1" dirty="0" err="1">
                <a:solidFill>
                  <a:srgbClr val="0000FF"/>
                </a:solidFill>
              </a:rPr>
              <a:t>barcha</a:t>
            </a:r>
            <a:r>
              <a:rPr lang="en-US" b="1" dirty="0">
                <a:solidFill>
                  <a:srgbClr val="0000FF"/>
                </a:solidFill>
              </a:rPr>
              <a:t> </a:t>
            </a:r>
            <a:r>
              <a:rPr lang="uz-Cyrl-UZ" b="1" dirty="0">
                <a:solidFill>
                  <a:srgbClr val="0000FF"/>
                </a:solidFill>
              </a:rPr>
              <a:t>h</a:t>
            </a:r>
            <a:r>
              <a:rPr lang="en-US" b="1" dirty="0" err="1">
                <a:solidFill>
                  <a:srgbClr val="0000FF"/>
                </a:solidFill>
              </a:rPr>
              <a:t>odisalarni</a:t>
            </a:r>
            <a:r>
              <a:rPr lang="en-US" b="1" dirty="0">
                <a:solidFill>
                  <a:srgbClr val="0000FF"/>
                </a:solidFill>
              </a:rPr>
              <a:t> </a:t>
            </a:r>
            <a:r>
              <a:rPr lang="en-US" b="1" dirty="0" err="1">
                <a:solidFill>
                  <a:srgbClr val="0000FF"/>
                </a:solidFill>
              </a:rPr>
              <a:t>statistik</a:t>
            </a:r>
            <a:r>
              <a:rPr lang="en-US" b="1" dirty="0">
                <a:solidFill>
                  <a:srgbClr val="0000FF"/>
                </a:solidFill>
              </a:rPr>
              <a:t> </a:t>
            </a:r>
            <a:r>
              <a:rPr lang="en-US" b="1" dirty="0" err="1">
                <a:solidFill>
                  <a:srgbClr val="0000FF"/>
                </a:solidFill>
              </a:rPr>
              <a:t>usullarda</a:t>
            </a:r>
            <a:r>
              <a:rPr lang="en-US" b="1" dirty="0">
                <a:solidFill>
                  <a:srgbClr val="0000FF"/>
                </a:solidFill>
              </a:rPr>
              <a:t> </a:t>
            </a:r>
            <a:r>
              <a:rPr lang="en-US" b="1" dirty="0" err="1">
                <a:solidFill>
                  <a:srgbClr val="0000FF"/>
                </a:solidFill>
              </a:rPr>
              <a:t>batafsil</a:t>
            </a:r>
            <a:r>
              <a:rPr lang="en-US" b="1" dirty="0">
                <a:solidFill>
                  <a:srgbClr val="0000FF"/>
                </a:solidFill>
              </a:rPr>
              <a:t> </a:t>
            </a:r>
            <a:r>
              <a:rPr lang="uz-Cyrl-UZ" b="1" dirty="0">
                <a:solidFill>
                  <a:srgbClr val="0000FF"/>
                </a:solidFill>
              </a:rPr>
              <a:t>o’</a:t>
            </a:r>
            <a:r>
              <a:rPr lang="en-US" b="1" dirty="0" err="1">
                <a:solidFill>
                  <a:srgbClr val="0000FF"/>
                </a:solidFill>
              </a:rPr>
              <a:t>rganadi</a:t>
            </a:r>
            <a:r>
              <a:rPr lang="en-US" b="1" dirty="0">
                <a:solidFill>
                  <a:srgbClr val="0000FF"/>
                </a:solidFill>
              </a:rPr>
              <a:t>. </a:t>
            </a:r>
            <a:endParaRPr lang="en-US" b="1" dirty="0" smtClean="0">
              <a:solidFill>
                <a:srgbClr val="0000FF"/>
              </a:solidFill>
            </a:endParaRPr>
          </a:p>
          <a:p>
            <a:pPr algn="just"/>
            <a:r>
              <a:rPr lang="en-US" b="1" dirty="0" smtClean="0">
                <a:solidFill>
                  <a:srgbClr val="0000FF"/>
                </a:solidFill>
              </a:rPr>
              <a:t>       A</a:t>
            </a:r>
            <a:r>
              <a:rPr lang="uz-Cyrl-UZ" b="1" dirty="0">
                <a:solidFill>
                  <a:srgbClr val="0000FF"/>
                </a:solidFill>
              </a:rPr>
              <a:t>h</a:t>
            </a:r>
            <a:r>
              <a:rPr lang="en-US" b="1" dirty="0" err="1">
                <a:solidFill>
                  <a:srgbClr val="0000FF"/>
                </a:solidFill>
              </a:rPr>
              <a:t>oli</a:t>
            </a:r>
            <a:r>
              <a:rPr lang="en-US" b="1" dirty="0">
                <a:solidFill>
                  <a:srgbClr val="0000FF"/>
                </a:solidFill>
              </a:rPr>
              <a:t> (</a:t>
            </a:r>
            <a:r>
              <a:rPr lang="en-US" b="1" dirty="0" err="1">
                <a:solidFill>
                  <a:srgbClr val="0000FF"/>
                </a:solidFill>
              </a:rPr>
              <a:t>demografik</a:t>
            </a:r>
            <a:r>
              <a:rPr lang="en-US" b="1" dirty="0">
                <a:solidFill>
                  <a:srgbClr val="0000FF"/>
                </a:solidFill>
              </a:rPr>
              <a:t>) </a:t>
            </a:r>
            <a:r>
              <a:rPr lang="en-US" b="1" dirty="0" err="1">
                <a:solidFill>
                  <a:srgbClr val="0000FF"/>
                </a:solidFill>
              </a:rPr>
              <a:t>statistikasi</a:t>
            </a:r>
            <a:r>
              <a:rPr lang="en-US" b="1" dirty="0">
                <a:solidFill>
                  <a:srgbClr val="0000FF"/>
                </a:solidFill>
              </a:rPr>
              <a:t> a</a:t>
            </a:r>
            <a:r>
              <a:rPr lang="uz-Cyrl-UZ" b="1" dirty="0">
                <a:solidFill>
                  <a:srgbClr val="0000FF"/>
                </a:solidFill>
              </a:rPr>
              <a:t>h</a:t>
            </a:r>
            <a:r>
              <a:rPr lang="en-US" b="1" dirty="0" err="1">
                <a:solidFill>
                  <a:srgbClr val="0000FF"/>
                </a:solidFill>
              </a:rPr>
              <a:t>olining</a:t>
            </a:r>
            <a:r>
              <a:rPr lang="en-US" b="1" dirty="0">
                <a:solidFill>
                  <a:srgbClr val="0000FF"/>
                </a:solidFill>
              </a:rPr>
              <a:t> </a:t>
            </a:r>
            <a:r>
              <a:rPr lang="en-US" b="1" dirty="0" err="1">
                <a:solidFill>
                  <a:srgbClr val="0000FF"/>
                </a:solidFill>
              </a:rPr>
              <a:t>sonini</a:t>
            </a:r>
            <a:r>
              <a:rPr lang="en-US" b="1" dirty="0">
                <a:solidFill>
                  <a:srgbClr val="0000FF"/>
                </a:solidFill>
              </a:rPr>
              <a:t>, </a:t>
            </a:r>
            <a:r>
              <a:rPr lang="en-US" b="1" dirty="0" err="1">
                <a:solidFill>
                  <a:srgbClr val="0000FF"/>
                </a:solidFill>
              </a:rPr>
              <a:t>tarkibi</a:t>
            </a:r>
            <a:r>
              <a:rPr lang="en-US" b="1" dirty="0">
                <a:solidFill>
                  <a:srgbClr val="0000FF"/>
                </a:solidFill>
              </a:rPr>
              <a:t>, </a:t>
            </a:r>
            <a:r>
              <a:rPr lang="en-US" b="1" dirty="0" err="1">
                <a:solidFill>
                  <a:srgbClr val="0000FF"/>
                </a:solidFill>
              </a:rPr>
              <a:t>dinamikasi</a:t>
            </a:r>
            <a:r>
              <a:rPr lang="en-US" b="1" dirty="0">
                <a:solidFill>
                  <a:srgbClr val="0000FF"/>
                </a:solidFill>
              </a:rPr>
              <a:t>, </a:t>
            </a:r>
            <a:r>
              <a:rPr lang="en-US" b="1" dirty="0" err="1">
                <a:solidFill>
                  <a:srgbClr val="0000FF"/>
                </a:solidFill>
              </a:rPr>
              <a:t>tabiiy</a:t>
            </a:r>
            <a:r>
              <a:rPr lang="en-US" b="1" dirty="0">
                <a:solidFill>
                  <a:srgbClr val="0000FF"/>
                </a:solidFill>
              </a:rPr>
              <a:t> </a:t>
            </a:r>
            <a:r>
              <a:rPr lang="uz-Cyrl-UZ" b="1" dirty="0">
                <a:solidFill>
                  <a:srgbClr val="0000FF"/>
                </a:solidFill>
              </a:rPr>
              <a:t>o’</a:t>
            </a:r>
            <a:r>
              <a:rPr lang="en-US" b="1" dirty="0" err="1">
                <a:solidFill>
                  <a:srgbClr val="0000FF"/>
                </a:solidFill>
              </a:rPr>
              <a:t>sishi</a:t>
            </a:r>
            <a:r>
              <a:rPr lang="en-US" b="1" dirty="0">
                <a:solidFill>
                  <a:srgbClr val="0000FF"/>
                </a:solidFill>
              </a:rPr>
              <a:t>, </a:t>
            </a:r>
            <a:r>
              <a:rPr lang="en-US" b="1" dirty="0" err="1">
                <a:solidFill>
                  <a:srgbClr val="0000FF"/>
                </a:solidFill>
              </a:rPr>
              <a:t>migratsiyasi</a:t>
            </a:r>
            <a:r>
              <a:rPr lang="en-US" b="1" dirty="0">
                <a:solidFill>
                  <a:srgbClr val="0000FF"/>
                </a:solidFill>
              </a:rPr>
              <a:t> </a:t>
            </a:r>
            <a:r>
              <a:rPr lang="en-US" b="1" dirty="0" err="1">
                <a:solidFill>
                  <a:srgbClr val="0000FF"/>
                </a:solidFill>
              </a:rPr>
              <a:t>va</a:t>
            </a:r>
            <a:r>
              <a:rPr lang="en-US" b="1" dirty="0">
                <a:solidFill>
                  <a:srgbClr val="0000FF"/>
                </a:solidFill>
              </a:rPr>
              <a:t> x</a:t>
            </a:r>
            <a:r>
              <a:rPr lang="uz-Cyrl-UZ" b="1" dirty="0">
                <a:solidFill>
                  <a:srgbClr val="0000FF"/>
                </a:solidFill>
              </a:rPr>
              <a:t>o</a:t>
            </a:r>
            <a:r>
              <a:rPr lang="en-US" b="1" dirty="0">
                <a:solidFill>
                  <a:srgbClr val="0000FF"/>
                </a:solidFill>
              </a:rPr>
              <a:t>k</a:t>
            </a:r>
            <a:r>
              <a:rPr lang="uz-Cyrl-UZ" b="1" dirty="0">
                <a:solidFill>
                  <a:srgbClr val="0000FF"/>
                </a:solidFill>
              </a:rPr>
              <a:t>a</a:t>
            </a:r>
            <a:r>
              <a:rPr lang="en-US" b="1" dirty="0">
                <a:solidFill>
                  <a:srgbClr val="0000FF"/>
                </a:solidFill>
              </a:rPr>
              <a:t>z</a:t>
            </a:r>
            <a:r>
              <a:rPr lang="uz-Cyrl-UZ" b="1" dirty="0">
                <a:solidFill>
                  <a:srgbClr val="0000FF"/>
                </a:solidFill>
              </a:rPr>
              <a:t>o</a:t>
            </a:r>
            <a:r>
              <a:rPr lang="en-US" b="1" dirty="0" err="1">
                <a:solidFill>
                  <a:srgbClr val="0000FF"/>
                </a:solidFill>
              </a:rPr>
              <a:t>larni</a:t>
            </a:r>
            <a:r>
              <a:rPr lang="en-US" b="1" dirty="0">
                <a:solidFill>
                  <a:srgbClr val="0000FF"/>
                </a:solidFill>
              </a:rPr>
              <a:t> </a:t>
            </a:r>
            <a:r>
              <a:rPr lang="uz-Cyrl-UZ" b="1" dirty="0">
                <a:solidFill>
                  <a:srgbClr val="0000FF"/>
                </a:solidFill>
              </a:rPr>
              <a:t>o’</a:t>
            </a:r>
            <a:r>
              <a:rPr lang="en-US" b="1" dirty="0" err="1">
                <a:solidFill>
                  <a:srgbClr val="0000FF"/>
                </a:solidFill>
              </a:rPr>
              <a:t>rganadi</a:t>
            </a:r>
            <a:r>
              <a:rPr lang="en-US" b="1" dirty="0" smtClean="0">
                <a:solidFill>
                  <a:srgbClr val="0000FF"/>
                </a:solidFill>
              </a:rPr>
              <a:t>.</a:t>
            </a:r>
          </a:p>
          <a:p>
            <a:pPr algn="just"/>
            <a:r>
              <a:rPr lang="en-US" b="1" dirty="0" smtClean="0">
                <a:solidFill>
                  <a:srgbClr val="0000FF"/>
                </a:solidFill>
              </a:rPr>
              <a:t>     </a:t>
            </a:r>
          </a:p>
          <a:p>
            <a:pPr algn="just"/>
            <a:r>
              <a:rPr lang="en-US" b="1" dirty="0" smtClean="0">
                <a:solidFill>
                  <a:srgbClr val="0000FF"/>
                </a:solidFill>
              </a:rPr>
              <a:t> </a:t>
            </a:r>
            <a:r>
              <a:rPr lang="en-US" b="1" dirty="0" err="1" smtClean="0">
                <a:solidFill>
                  <a:srgbClr val="0000FF"/>
                </a:solidFill>
              </a:rPr>
              <a:t>Iqtisodiy</a:t>
            </a:r>
            <a:r>
              <a:rPr lang="en-US" b="1" dirty="0" smtClean="0">
                <a:solidFill>
                  <a:srgbClr val="0000FF"/>
                </a:solidFill>
              </a:rPr>
              <a:t> </a:t>
            </a:r>
            <a:r>
              <a:rPr lang="en-US" b="1" dirty="0" err="1">
                <a:solidFill>
                  <a:srgbClr val="0000FF"/>
                </a:solidFill>
              </a:rPr>
              <a:t>statistika</a:t>
            </a:r>
            <a:r>
              <a:rPr lang="en-US" b="1" dirty="0">
                <a:solidFill>
                  <a:srgbClr val="0000FF"/>
                </a:solidFill>
              </a:rPr>
              <a:t> 2 ta </a:t>
            </a:r>
            <a:r>
              <a:rPr lang="en-US" b="1" dirty="0" err="1">
                <a:solidFill>
                  <a:srgbClr val="0000FF"/>
                </a:solidFill>
              </a:rPr>
              <a:t>yirik</a:t>
            </a:r>
            <a:r>
              <a:rPr lang="en-US" b="1" dirty="0">
                <a:solidFill>
                  <a:srgbClr val="0000FF"/>
                </a:solidFill>
              </a:rPr>
              <a:t> </a:t>
            </a:r>
            <a:r>
              <a:rPr lang="en-US" b="1" dirty="0" err="1">
                <a:solidFill>
                  <a:srgbClr val="0000FF"/>
                </a:solidFill>
              </a:rPr>
              <a:t>tarmoqqa</a:t>
            </a:r>
            <a:r>
              <a:rPr lang="en-US" b="1" dirty="0">
                <a:solidFill>
                  <a:srgbClr val="0000FF"/>
                </a:solidFill>
              </a:rPr>
              <a:t> </a:t>
            </a:r>
            <a:r>
              <a:rPr lang="en-US" b="1" dirty="0" err="1">
                <a:solidFill>
                  <a:srgbClr val="0000FF"/>
                </a:solidFill>
              </a:rPr>
              <a:t>bo`linadi</a:t>
            </a:r>
            <a:r>
              <a:rPr lang="en-US" b="1" dirty="0">
                <a:solidFill>
                  <a:srgbClr val="0000FF"/>
                </a:solidFill>
              </a:rPr>
              <a:t>. </a:t>
            </a:r>
            <a:r>
              <a:rPr lang="en-US" b="1" dirty="0" err="1">
                <a:solidFill>
                  <a:srgbClr val="0000FF"/>
                </a:solidFill>
              </a:rPr>
              <a:t>birinchi</a:t>
            </a:r>
            <a:r>
              <a:rPr lang="en-US" b="1" dirty="0">
                <a:solidFill>
                  <a:srgbClr val="0000FF"/>
                </a:solidFill>
              </a:rPr>
              <a:t> </a:t>
            </a:r>
            <a:r>
              <a:rPr lang="en-US" b="1" dirty="0" err="1">
                <a:solidFill>
                  <a:srgbClr val="0000FF"/>
                </a:solidFill>
              </a:rPr>
              <a:t>tarmoqdagi</a:t>
            </a:r>
            <a:r>
              <a:rPr lang="en-US" b="1" dirty="0">
                <a:solidFill>
                  <a:srgbClr val="0000FF"/>
                </a:solidFill>
              </a:rPr>
              <a:t> </a:t>
            </a:r>
            <a:r>
              <a:rPr lang="en-US" b="1" dirty="0" err="1">
                <a:solidFill>
                  <a:srgbClr val="0000FF"/>
                </a:solidFill>
              </a:rPr>
              <a:t>makroiqtisodiy</a:t>
            </a:r>
            <a:r>
              <a:rPr lang="en-US" b="1" dirty="0">
                <a:solidFill>
                  <a:srgbClr val="0000FF"/>
                </a:solidFill>
              </a:rPr>
              <a:t> </a:t>
            </a:r>
            <a:r>
              <a:rPr lang="en-US" b="1" dirty="0" err="1">
                <a:solidFill>
                  <a:srgbClr val="0000FF"/>
                </a:solidFill>
              </a:rPr>
              <a:t>statistika</a:t>
            </a:r>
            <a:r>
              <a:rPr lang="en-US" b="1" dirty="0">
                <a:solidFill>
                  <a:srgbClr val="0000FF"/>
                </a:solidFill>
              </a:rPr>
              <a:t> </a:t>
            </a:r>
            <a:r>
              <a:rPr lang="en-US" b="1" dirty="0" err="1">
                <a:solidFill>
                  <a:srgbClr val="0000FF"/>
                </a:solidFill>
              </a:rPr>
              <a:t>xalq</a:t>
            </a:r>
            <a:r>
              <a:rPr lang="en-US" b="1" dirty="0">
                <a:solidFill>
                  <a:srgbClr val="0000FF"/>
                </a:solidFill>
              </a:rPr>
              <a:t> </a:t>
            </a:r>
            <a:r>
              <a:rPr lang="en-US" b="1" dirty="0" err="1">
                <a:solidFill>
                  <a:srgbClr val="0000FF"/>
                </a:solidFill>
              </a:rPr>
              <a:t>xo`jaligi</a:t>
            </a:r>
            <a:r>
              <a:rPr lang="en-US" b="1" dirty="0">
                <a:solidFill>
                  <a:srgbClr val="0000FF"/>
                </a:solidFill>
              </a:rPr>
              <a:t> </a:t>
            </a:r>
            <a:r>
              <a:rPr lang="en-US" b="1" dirty="0" err="1">
                <a:solidFill>
                  <a:srgbClr val="0000FF"/>
                </a:solidFill>
              </a:rPr>
              <a:t>miqyosida</a:t>
            </a:r>
            <a:r>
              <a:rPr lang="en-US" b="1" dirty="0">
                <a:solidFill>
                  <a:srgbClr val="0000FF"/>
                </a:solidFill>
              </a:rPr>
              <a:t> </a:t>
            </a:r>
            <a:r>
              <a:rPr lang="en-US" b="1" dirty="0" err="1">
                <a:solidFill>
                  <a:srgbClr val="0000FF"/>
                </a:solidFill>
              </a:rPr>
              <a:t>ro`y</a:t>
            </a:r>
            <a:r>
              <a:rPr lang="en-US" b="1" dirty="0">
                <a:solidFill>
                  <a:srgbClr val="0000FF"/>
                </a:solidFill>
              </a:rPr>
              <a:t> </a:t>
            </a:r>
            <a:r>
              <a:rPr lang="en-US" b="1" dirty="0" err="1">
                <a:solidFill>
                  <a:srgbClr val="0000FF"/>
                </a:solidFill>
              </a:rPr>
              <a:t>berayotgan</a:t>
            </a:r>
            <a:r>
              <a:rPr lang="en-US" b="1" dirty="0">
                <a:solidFill>
                  <a:srgbClr val="0000FF"/>
                </a:solidFill>
              </a:rPr>
              <a:t> </a:t>
            </a:r>
            <a:r>
              <a:rPr lang="en-US" b="1" dirty="0" err="1">
                <a:solidFill>
                  <a:srgbClr val="0000FF"/>
                </a:solidFill>
              </a:rPr>
              <a:t>xodisa</a:t>
            </a:r>
            <a:r>
              <a:rPr lang="en-US" b="1" dirty="0">
                <a:solidFill>
                  <a:srgbClr val="0000FF"/>
                </a:solidFill>
              </a:rPr>
              <a:t> </a:t>
            </a:r>
            <a:r>
              <a:rPr lang="en-US" b="1" dirty="0" err="1">
                <a:solidFill>
                  <a:srgbClr val="0000FF"/>
                </a:solidFill>
              </a:rPr>
              <a:t>va</a:t>
            </a:r>
            <a:r>
              <a:rPr lang="en-US" b="1" dirty="0">
                <a:solidFill>
                  <a:srgbClr val="0000FF"/>
                </a:solidFill>
              </a:rPr>
              <a:t> </a:t>
            </a:r>
            <a:r>
              <a:rPr lang="en-US" b="1" dirty="0" err="1">
                <a:solidFill>
                  <a:srgbClr val="0000FF"/>
                </a:solidFill>
              </a:rPr>
              <a:t>voqealarni</a:t>
            </a:r>
            <a:r>
              <a:rPr lang="en-US" b="1" dirty="0">
                <a:solidFill>
                  <a:srgbClr val="0000FF"/>
                </a:solidFill>
              </a:rPr>
              <a:t> </a:t>
            </a:r>
            <a:r>
              <a:rPr lang="en-US" b="1" dirty="0" err="1">
                <a:solidFill>
                  <a:srgbClr val="0000FF"/>
                </a:solidFill>
              </a:rPr>
              <a:t>miqdoriy</a:t>
            </a:r>
            <a:r>
              <a:rPr lang="en-US" b="1" dirty="0">
                <a:solidFill>
                  <a:srgbClr val="0000FF"/>
                </a:solidFill>
              </a:rPr>
              <a:t> </a:t>
            </a:r>
            <a:r>
              <a:rPr lang="en-US" b="1" dirty="0" err="1">
                <a:solidFill>
                  <a:srgbClr val="0000FF"/>
                </a:solidFill>
              </a:rPr>
              <a:t>tomonlarini</a:t>
            </a:r>
            <a:r>
              <a:rPr lang="en-US" b="1" dirty="0">
                <a:solidFill>
                  <a:srgbClr val="0000FF"/>
                </a:solidFill>
              </a:rPr>
              <a:t> </a:t>
            </a:r>
            <a:r>
              <a:rPr lang="en-US" b="1" dirty="0" err="1">
                <a:solidFill>
                  <a:srgbClr val="0000FF"/>
                </a:solidFill>
              </a:rPr>
              <a:t>ularni</a:t>
            </a:r>
            <a:r>
              <a:rPr lang="en-US" b="1" dirty="0">
                <a:solidFill>
                  <a:srgbClr val="0000FF"/>
                </a:solidFill>
              </a:rPr>
              <a:t> </a:t>
            </a:r>
            <a:r>
              <a:rPr lang="en-US" b="1" dirty="0" err="1">
                <a:solidFill>
                  <a:srgbClr val="0000FF"/>
                </a:solidFill>
              </a:rPr>
              <a:t>sifat</a:t>
            </a:r>
            <a:r>
              <a:rPr lang="en-US" b="1" dirty="0">
                <a:solidFill>
                  <a:srgbClr val="0000FF"/>
                </a:solidFill>
              </a:rPr>
              <a:t> </a:t>
            </a:r>
            <a:r>
              <a:rPr lang="en-US" b="1" dirty="0" err="1">
                <a:solidFill>
                  <a:srgbClr val="0000FF"/>
                </a:solidFill>
              </a:rPr>
              <a:t>tomonlari</a:t>
            </a:r>
            <a:r>
              <a:rPr lang="en-US" b="1" dirty="0">
                <a:solidFill>
                  <a:srgbClr val="0000FF"/>
                </a:solidFill>
              </a:rPr>
              <a:t> </a:t>
            </a:r>
            <a:r>
              <a:rPr lang="en-US" b="1" dirty="0" err="1">
                <a:solidFill>
                  <a:srgbClr val="0000FF"/>
                </a:solidFill>
              </a:rPr>
              <a:t>bilan</a:t>
            </a:r>
            <a:r>
              <a:rPr lang="en-US" b="1" dirty="0">
                <a:solidFill>
                  <a:srgbClr val="0000FF"/>
                </a:solidFill>
              </a:rPr>
              <a:t> </a:t>
            </a:r>
            <a:r>
              <a:rPr lang="en-US" b="1" dirty="0" err="1">
                <a:solidFill>
                  <a:srgbClr val="0000FF"/>
                </a:solidFill>
              </a:rPr>
              <a:t>bo</a:t>
            </a:r>
            <a:r>
              <a:rPr lang="uz-Cyrl-UZ" b="1" dirty="0">
                <a:solidFill>
                  <a:srgbClr val="0000FF"/>
                </a:solidFill>
              </a:rPr>
              <a:t>g’</a:t>
            </a:r>
            <a:r>
              <a:rPr lang="en-US" b="1" dirty="0" err="1">
                <a:solidFill>
                  <a:srgbClr val="0000FF"/>
                </a:solidFill>
              </a:rPr>
              <a:t>lanishda</a:t>
            </a:r>
            <a:r>
              <a:rPr lang="en-US" b="1" dirty="0">
                <a:solidFill>
                  <a:srgbClr val="0000FF"/>
                </a:solidFill>
              </a:rPr>
              <a:t> </a:t>
            </a:r>
            <a:r>
              <a:rPr lang="en-US" b="1" dirty="0" err="1">
                <a:solidFill>
                  <a:srgbClr val="0000FF"/>
                </a:solidFill>
              </a:rPr>
              <a:t>olib</a:t>
            </a:r>
            <a:r>
              <a:rPr lang="en-US" b="1" dirty="0">
                <a:solidFill>
                  <a:srgbClr val="0000FF"/>
                </a:solidFill>
              </a:rPr>
              <a:t> </a:t>
            </a:r>
            <a:r>
              <a:rPr lang="en-US" b="1" dirty="0" err="1">
                <a:solidFill>
                  <a:srgbClr val="0000FF"/>
                </a:solidFill>
              </a:rPr>
              <a:t>boradi</a:t>
            </a:r>
            <a:r>
              <a:rPr lang="en-US" b="1" dirty="0">
                <a:solidFill>
                  <a:srgbClr val="0000FF"/>
                </a:solidFill>
              </a:rPr>
              <a:t>.</a:t>
            </a:r>
            <a:endParaRPr lang="ru-RU" b="1" dirty="0">
              <a:solidFill>
                <a:srgbClr val="0000FF"/>
              </a:solidFill>
            </a:endParaRPr>
          </a:p>
          <a:p>
            <a:pPr algn="just"/>
            <a:endParaRPr lang="ru-RU" b="1" dirty="0">
              <a:solidFill>
                <a:srgbClr val="0000FF"/>
              </a:solidFill>
            </a:endParaRPr>
          </a:p>
        </p:txBody>
      </p:sp>
    </p:spTree>
    <p:extLst>
      <p:ext uri="{BB962C8B-B14F-4D97-AF65-F5344CB8AC3E}">
        <p14:creationId xmlns:p14="http://schemas.microsoft.com/office/powerpoint/2010/main" val="280920580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down)">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ipe(down)">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wipe(down)">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wipe(down)">
                                      <p:cBhvr>
                                        <p:cTn id="42" dur="500"/>
                                        <p:tgtEl>
                                          <p:spTgt spid="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wipe(down)">
                                      <p:cBhvr>
                                        <p:cTn id="4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Заголовок 3"/>
          <p:cNvSpPr txBox="1">
            <a:spLocks/>
          </p:cNvSpPr>
          <p:nvPr/>
        </p:nvSpPr>
        <p:spPr>
          <a:xfrm>
            <a:off x="1043608" y="2636912"/>
            <a:ext cx="7175351" cy="1793167"/>
          </a:xfrm>
          <a:prstGeom prst="rect">
            <a:avLst/>
          </a:prstGeom>
        </p:spPr>
        <p:txBody>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0"/>
            <a:r>
              <a:rPr lang="en-US" b="1" i="1" dirty="0" err="1" smtClean="0">
                <a:solidFill>
                  <a:schemeClr val="bg2">
                    <a:lumMod val="50000"/>
                  </a:schemeClr>
                </a:solidFill>
                <a:effectLst>
                  <a:outerShdw blurRad="38100" dist="38100" dir="2700000" algn="tl">
                    <a:srgbClr val="000000">
                      <a:alpha val="43137"/>
                    </a:srgbClr>
                  </a:outerShdw>
                </a:effectLst>
              </a:rPr>
              <a:t>E’tiboringiz</a:t>
            </a:r>
            <a:r>
              <a:rPr lang="en-US" b="1" i="1" dirty="0" smtClean="0">
                <a:solidFill>
                  <a:schemeClr val="bg2">
                    <a:lumMod val="50000"/>
                  </a:schemeClr>
                </a:solidFill>
                <a:effectLst>
                  <a:outerShdw blurRad="38100" dist="38100" dir="2700000" algn="tl">
                    <a:srgbClr val="000000">
                      <a:alpha val="43137"/>
                    </a:srgbClr>
                  </a:outerShdw>
                </a:effectLst>
              </a:rPr>
              <a:t> </a:t>
            </a:r>
            <a:r>
              <a:rPr lang="en-US" b="1" i="1" dirty="0" err="1" smtClean="0">
                <a:solidFill>
                  <a:schemeClr val="bg2">
                    <a:lumMod val="50000"/>
                  </a:schemeClr>
                </a:solidFill>
                <a:effectLst>
                  <a:outerShdw blurRad="38100" dist="38100" dir="2700000" algn="tl">
                    <a:srgbClr val="000000">
                      <a:alpha val="43137"/>
                    </a:srgbClr>
                  </a:outerShdw>
                </a:effectLst>
              </a:rPr>
              <a:t>uchun</a:t>
            </a:r>
            <a:r>
              <a:rPr lang="en-US" b="1" i="1" dirty="0" smtClean="0">
                <a:solidFill>
                  <a:schemeClr val="bg2">
                    <a:lumMod val="50000"/>
                  </a:schemeClr>
                </a:solidFill>
                <a:effectLst>
                  <a:outerShdw blurRad="38100" dist="38100" dir="2700000" algn="tl">
                    <a:srgbClr val="000000">
                      <a:alpha val="43137"/>
                    </a:srgbClr>
                  </a:outerShdw>
                </a:effectLst>
              </a:rPr>
              <a:t> </a:t>
            </a:r>
            <a:r>
              <a:rPr lang="en-US" b="1" i="1" dirty="0" err="1" smtClean="0">
                <a:solidFill>
                  <a:schemeClr val="bg2">
                    <a:lumMod val="50000"/>
                  </a:schemeClr>
                </a:solidFill>
                <a:effectLst>
                  <a:outerShdw blurRad="38100" dist="38100" dir="2700000" algn="tl">
                    <a:srgbClr val="000000">
                      <a:alpha val="43137"/>
                    </a:srgbClr>
                  </a:outerShdw>
                </a:effectLst>
              </a:rPr>
              <a:t>raxmat</a:t>
            </a:r>
            <a:r>
              <a:rPr lang="en-US" b="1" i="1" dirty="0" smtClean="0">
                <a:solidFill>
                  <a:schemeClr val="bg2">
                    <a:lumMod val="50000"/>
                  </a:schemeClr>
                </a:solidFill>
                <a:effectLst>
                  <a:outerShdw blurRad="38100" dist="38100" dir="2700000" algn="tl">
                    <a:srgbClr val="000000">
                      <a:alpha val="43137"/>
                    </a:srgbClr>
                  </a:outerShdw>
                </a:effectLst>
              </a:rPr>
              <a:t> </a:t>
            </a:r>
            <a:r>
              <a:rPr lang="ru-RU" b="1" i="1" dirty="0" smtClean="0">
                <a:solidFill>
                  <a:schemeClr val="bg2">
                    <a:lumMod val="50000"/>
                  </a:schemeClr>
                </a:solidFill>
                <a:effectLst>
                  <a:outerShdw blurRad="38100" dist="38100" dir="2700000" algn="tl">
                    <a:srgbClr val="000000">
                      <a:alpha val="43137"/>
                    </a:srgbClr>
                  </a:outerShdw>
                </a:effectLst>
              </a:rPr>
              <a:t>!</a:t>
            </a:r>
            <a:endParaRPr lang="ru-RU" b="1" i="1" dirty="0">
              <a:solidFill>
                <a:schemeClr val="bg2">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399039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Базовая">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Кнопка">
  <a:themeElements>
    <a:clrScheme name="Кнопка">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Кнопка">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нопка">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534</TotalTime>
  <Words>1181</Words>
  <Application>Microsoft Office PowerPoint</Application>
  <PresentationFormat>Экран (4:3)</PresentationFormat>
  <Paragraphs>80</Paragraphs>
  <Slides>21</Slides>
  <Notes>1</Notes>
  <HiddenSlides>0</HiddenSlides>
  <MMClips>0</MMClips>
  <ScaleCrop>false</ScaleCrop>
  <HeadingPairs>
    <vt:vector size="6" baseType="variant">
      <vt:variant>
        <vt:lpstr>Использованные шрифты</vt:lpstr>
      </vt:variant>
      <vt:variant>
        <vt:i4>9</vt:i4>
      </vt:variant>
      <vt:variant>
        <vt:lpstr>Тема</vt:lpstr>
      </vt:variant>
      <vt:variant>
        <vt:i4>2</vt:i4>
      </vt:variant>
      <vt:variant>
        <vt:lpstr>Заголовки слайдов</vt:lpstr>
      </vt:variant>
      <vt:variant>
        <vt:i4>21</vt:i4>
      </vt:variant>
    </vt:vector>
  </HeadingPairs>
  <TitlesOfParts>
    <vt:vector size="32" baseType="lpstr">
      <vt:lpstr>Arial</vt:lpstr>
      <vt:lpstr>Brush Script MT</vt:lpstr>
      <vt:lpstr>Calibri</vt:lpstr>
      <vt:lpstr>Candara</vt:lpstr>
      <vt:lpstr>Constantia</vt:lpstr>
      <vt:lpstr>Franklin Gothic Book</vt:lpstr>
      <vt:lpstr>Rage Italic</vt:lpstr>
      <vt:lpstr>Symbol</vt:lpstr>
      <vt:lpstr>Times New Roman</vt:lpstr>
      <vt:lpstr>Волна</vt:lpstr>
      <vt:lpstr>Кнопка</vt:lpstr>
      <vt:lpstr>1-Mavzu: Statistika fanining predmeti va uslubi Reja: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Mavzu: Statistika predmeti va uslubi  Reja:</dc:title>
  <dc:creator>Rustam</dc:creator>
  <cp:lastModifiedBy>Пользователь</cp:lastModifiedBy>
  <cp:revision>40</cp:revision>
  <dcterms:created xsi:type="dcterms:W3CDTF">2014-01-19T13:33:07Z</dcterms:created>
  <dcterms:modified xsi:type="dcterms:W3CDTF">2023-09-11T06:41:35Z</dcterms:modified>
</cp:coreProperties>
</file>